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4"/>
  </p:notesMasterIdLst>
  <p:sldIdLst>
    <p:sldId id="266" r:id="rId2"/>
    <p:sldId id="290" r:id="rId3"/>
    <p:sldId id="337" r:id="rId4"/>
    <p:sldId id="302" r:id="rId5"/>
    <p:sldId id="327" r:id="rId6"/>
    <p:sldId id="328" r:id="rId7"/>
    <p:sldId id="329" r:id="rId8"/>
    <p:sldId id="330" r:id="rId9"/>
    <p:sldId id="291" r:id="rId10"/>
    <p:sldId id="332" r:id="rId11"/>
    <p:sldId id="334" r:id="rId12"/>
    <p:sldId id="304" r:id="rId13"/>
    <p:sldId id="350" r:id="rId14"/>
    <p:sldId id="351" r:id="rId15"/>
    <p:sldId id="346" r:id="rId16"/>
    <p:sldId id="347" r:id="rId17"/>
    <p:sldId id="305" r:id="rId18"/>
    <p:sldId id="335" r:id="rId19"/>
    <p:sldId id="307" r:id="rId20"/>
    <p:sldId id="342" r:id="rId21"/>
    <p:sldId id="343" r:id="rId22"/>
    <p:sldId id="316" r:id="rId23"/>
    <p:sldId id="340" r:id="rId24"/>
    <p:sldId id="338" r:id="rId25"/>
    <p:sldId id="339" r:id="rId26"/>
    <p:sldId id="317" r:id="rId27"/>
    <p:sldId id="318" r:id="rId28"/>
    <p:sldId id="319" r:id="rId29"/>
    <p:sldId id="313" r:id="rId30"/>
    <p:sldId id="353" r:id="rId31"/>
    <p:sldId id="322" r:id="rId32"/>
    <p:sldId id="325" r:id="rId3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2F2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25" autoAdjust="0"/>
    <p:restoredTop sz="67344" autoAdjust="0"/>
  </p:normalViewPr>
  <p:slideViewPr>
    <p:cSldViewPr snapToGrid="0">
      <p:cViewPr varScale="1">
        <p:scale>
          <a:sx n="58" d="100"/>
          <a:sy n="58" d="100"/>
        </p:scale>
        <p:origin x="2190" y="7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image" Target="../media/image11.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image" Target="../media/image14.emf"/></Relationships>
</file>

<file path=ppt/drawings/_rels/vmlDrawing5.v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image" Target="../media/image1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7.v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image" Target="../media/image22.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image" Target="../media/image25.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34.emf"/><Relationship Id="rId1" Type="http://schemas.openxmlformats.org/officeDocument/2006/relationships/image" Target="../media/image33.emf"/></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22831B-4FE3-4D45-950B-0D2C6BB2DD76}" type="datetimeFigureOut">
              <a:rPr lang="en-US" smtClean="0"/>
              <a:t>4/19/2016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DC1745-AA19-4253-83E6-9EAE9D7EFFC9}" type="slidenum">
              <a:rPr lang="en-US" smtClean="0"/>
              <a:t>‹#›</a:t>
            </a:fld>
            <a:endParaRPr lang="en-US"/>
          </a:p>
        </p:txBody>
      </p:sp>
    </p:spTree>
    <p:extLst>
      <p:ext uri="{BB962C8B-B14F-4D97-AF65-F5344CB8AC3E}">
        <p14:creationId xmlns:p14="http://schemas.microsoft.com/office/powerpoint/2010/main" val="5121841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Territorial species – good habitat may gradient</a:t>
            </a:r>
            <a:r>
              <a:rPr lang="en-US" baseline="0" dirty="0" smtClean="0"/>
              <a:t> or depend on the fitness of the individual</a:t>
            </a:r>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3</a:t>
            </a:fld>
            <a:endParaRPr lang="en-US"/>
          </a:p>
        </p:txBody>
      </p:sp>
    </p:spTree>
    <p:extLst>
      <p:ext uri="{BB962C8B-B14F-4D97-AF65-F5344CB8AC3E}">
        <p14:creationId xmlns:p14="http://schemas.microsoft.com/office/powerpoint/2010/main" val="34572818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Distance</a:t>
            </a:r>
            <a:r>
              <a:rPr lang="en-US" baseline="0" dirty="0" smtClean="0"/>
              <a:t> bins are not independent – resampling data many times to come up with distance bins</a:t>
            </a:r>
          </a:p>
          <a:p>
            <a:r>
              <a:rPr lang="en-US" baseline="0" dirty="0" smtClean="0"/>
              <a:t>Least squares, maximum likelihood</a:t>
            </a:r>
          </a:p>
          <a:p>
            <a:endParaRPr lang="en-US" baseline="0" dirty="0" smtClean="0"/>
          </a:p>
          <a:p>
            <a:r>
              <a:rPr lang="en-US" baseline="0" dirty="0" smtClean="0"/>
              <a:t>n(h) – range – central plus a tolerance</a:t>
            </a:r>
          </a:p>
          <a:p>
            <a:endParaRPr lang="en-US" baseline="0" dirty="0" smtClean="0"/>
          </a:p>
        </p:txBody>
      </p:sp>
      <p:sp>
        <p:nvSpPr>
          <p:cNvPr id="4" name="Slide Number Placeholder 3"/>
          <p:cNvSpPr>
            <a:spLocks noGrp="1"/>
          </p:cNvSpPr>
          <p:nvPr>
            <p:ph type="sldNum" sz="quarter" idx="10"/>
          </p:nvPr>
        </p:nvSpPr>
        <p:spPr/>
        <p:txBody>
          <a:bodyPr/>
          <a:lstStyle/>
          <a:p>
            <a:fld id="{DCDC1745-AA19-4253-83E6-9EAE9D7EFFC9}" type="slidenum">
              <a:rPr lang="en-US" smtClean="0"/>
              <a:t>23</a:t>
            </a:fld>
            <a:endParaRPr lang="en-US"/>
          </a:p>
        </p:txBody>
      </p:sp>
    </p:spTree>
    <p:extLst>
      <p:ext uri="{BB962C8B-B14F-4D97-AF65-F5344CB8AC3E}">
        <p14:creationId xmlns:p14="http://schemas.microsoft.com/office/powerpoint/2010/main" val="8745966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Technique used to estimate variance parameters (sill,</a:t>
            </a:r>
            <a:r>
              <a:rPr lang="en-US" baseline="0" dirty="0" smtClean="0"/>
              <a:t> nugget, and range)</a:t>
            </a:r>
          </a:p>
          <a:p>
            <a:r>
              <a:rPr lang="en-US" baseline="0" dirty="0" smtClean="0"/>
              <a:t>Then assume these parameters are known without errors, do second estimation stage that gives you your map</a:t>
            </a:r>
          </a:p>
          <a:p>
            <a:endParaRPr lang="en-US" baseline="0" dirty="0" smtClean="0"/>
          </a:p>
          <a:p>
            <a:r>
              <a:rPr lang="en-US" baseline="0" dirty="0" smtClean="0"/>
              <a:t>At this point, just data exploration</a:t>
            </a:r>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25</a:t>
            </a:fld>
            <a:endParaRPr lang="en-US"/>
          </a:p>
        </p:txBody>
      </p:sp>
    </p:spTree>
    <p:extLst>
      <p:ext uri="{BB962C8B-B14F-4D97-AF65-F5344CB8AC3E}">
        <p14:creationId xmlns:p14="http://schemas.microsoft.com/office/powerpoint/2010/main" val="31214560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Dimensions of covariance matrix – sites</a:t>
            </a:r>
          </a:p>
          <a:p>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30</a:t>
            </a:fld>
            <a:endParaRPr lang="en-US"/>
          </a:p>
        </p:txBody>
      </p:sp>
    </p:spTree>
    <p:extLst>
      <p:ext uri="{BB962C8B-B14F-4D97-AF65-F5344CB8AC3E}">
        <p14:creationId xmlns:p14="http://schemas.microsoft.com/office/powerpoint/2010/main" val="13211094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Ordinary – trend</a:t>
            </a:r>
          </a:p>
          <a:p>
            <a:r>
              <a:rPr lang="en-US" dirty="0" smtClean="0"/>
              <a:t>Simple</a:t>
            </a:r>
            <a:r>
              <a:rPr lang="en-US" baseline="0" dirty="0" smtClean="0"/>
              <a:t> – no trend</a:t>
            </a:r>
          </a:p>
          <a:p>
            <a:endParaRPr lang="en-US" baseline="0" dirty="0" smtClean="0"/>
          </a:p>
          <a:p>
            <a:r>
              <a:rPr lang="en-US" baseline="0" dirty="0" smtClean="0"/>
              <a:t>You tend to find gold where you find iron ore – cheap to look for iron, use spatial maps for where you find iron to predict where you may find gold</a:t>
            </a:r>
          </a:p>
          <a:p>
            <a:endParaRPr lang="en-US" baseline="0" dirty="0" smtClean="0"/>
          </a:p>
          <a:p>
            <a:r>
              <a:rPr lang="en-US" sz="1200" b="1" i="0" kern="1200" dirty="0" smtClean="0">
                <a:solidFill>
                  <a:schemeClr val="tx1"/>
                </a:solidFill>
                <a:effectLst/>
                <a:latin typeface="+mn-lt"/>
                <a:ea typeface="+mn-ea"/>
                <a:cs typeface="+mn-cs"/>
              </a:rPr>
              <a:t>Kriging </a:t>
            </a:r>
            <a:r>
              <a:rPr lang="en-US" sz="1200" b="0" i="0" kern="1200" dirty="0" smtClean="0">
                <a:solidFill>
                  <a:schemeClr val="tx1"/>
                </a:solidFill>
                <a:effectLst/>
                <a:latin typeface="+mn-lt"/>
                <a:ea typeface="+mn-ea"/>
                <a:cs typeface="+mn-cs"/>
              </a:rPr>
              <a:t>or Gaussian process regression is a method of interpolation for which the interpolated values are modeled by a Gaussian process governed by prior </a:t>
            </a:r>
            <a:r>
              <a:rPr lang="en-US" sz="1200" b="0" i="0" kern="1200" dirty="0" err="1" smtClean="0">
                <a:solidFill>
                  <a:schemeClr val="tx1"/>
                </a:solidFill>
                <a:effectLst/>
                <a:latin typeface="+mn-lt"/>
                <a:ea typeface="+mn-ea"/>
                <a:cs typeface="+mn-cs"/>
              </a:rPr>
              <a:t>covariances</a:t>
            </a:r>
            <a:r>
              <a:rPr lang="en-US" sz="1200" b="0" i="0" kern="1200" dirty="0" smtClean="0">
                <a:solidFill>
                  <a:schemeClr val="tx1"/>
                </a:solidFill>
                <a:effectLst/>
                <a:latin typeface="+mn-lt"/>
                <a:ea typeface="+mn-ea"/>
                <a:cs typeface="+mn-cs"/>
              </a:rPr>
              <a:t>, as opposed to a piecewise-polynomial spline chosen to optimize smoothness of the fitted values.</a:t>
            </a:r>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31</a:t>
            </a:fld>
            <a:endParaRPr lang="en-US"/>
          </a:p>
        </p:txBody>
      </p:sp>
    </p:spTree>
    <p:extLst>
      <p:ext uri="{BB962C8B-B14F-4D97-AF65-F5344CB8AC3E}">
        <p14:creationId xmlns:p14="http://schemas.microsoft.com/office/powerpoint/2010/main" val="26468983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5</a:t>
            </a:fld>
            <a:endParaRPr lang="en-US"/>
          </a:p>
        </p:txBody>
      </p:sp>
    </p:spTree>
    <p:extLst>
      <p:ext uri="{BB962C8B-B14F-4D97-AF65-F5344CB8AC3E}">
        <p14:creationId xmlns:p14="http://schemas.microsoft.com/office/powerpoint/2010/main" val="41256726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Should</a:t>
            </a:r>
            <a:r>
              <a:rPr lang="en-US" baseline="0" dirty="0" smtClean="0"/>
              <a:t> always have an intercept in your model when you have a spatial process</a:t>
            </a:r>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6</a:t>
            </a:fld>
            <a:endParaRPr lang="en-US"/>
          </a:p>
        </p:txBody>
      </p:sp>
    </p:spTree>
    <p:extLst>
      <p:ext uri="{BB962C8B-B14F-4D97-AF65-F5344CB8AC3E}">
        <p14:creationId xmlns:p14="http://schemas.microsoft.com/office/powerpoint/2010/main" val="1065355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Network distance as opposed to overland distance</a:t>
            </a:r>
          </a:p>
          <a:p>
            <a:r>
              <a:rPr lang="en-US" dirty="0" smtClean="0"/>
              <a:t>e.g. river systems, valleys, etc.</a:t>
            </a:r>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12</a:t>
            </a:fld>
            <a:endParaRPr lang="en-US"/>
          </a:p>
        </p:txBody>
      </p:sp>
    </p:spTree>
    <p:extLst>
      <p:ext uri="{BB962C8B-B14F-4D97-AF65-F5344CB8AC3E}">
        <p14:creationId xmlns:p14="http://schemas.microsoft.com/office/powerpoint/2010/main" val="824749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Covariance at lag of zero = variance at that specific location</a:t>
            </a:r>
          </a:p>
          <a:p>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14</a:t>
            </a:fld>
            <a:endParaRPr lang="en-US"/>
          </a:p>
        </p:txBody>
      </p:sp>
    </p:spTree>
    <p:extLst>
      <p:ext uri="{BB962C8B-B14F-4D97-AF65-F5344CB8AC3E}">
        <p14:creationId xmlns:p14="http://schemas.microsoft.com/office/powerpoint/2010/main" val="12990656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Covariance at lag of 0</a:t>
            </a:r>
            <a:r>
              <a:rPr lang="en-US" baseline="0" dirty="0" smtClean="0"/>
              <a:t>  - covariance at lags larger than 0</a:t>
            </a:r>
          </a:p>
          <a:p>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15</a:t>
            </a:fld>
            <a:endParaRPr lang="en-US"/>
          </a:p>
        </p:txBody>
      </p:sp>
    </p:spTree>
    <p:extLst>
      <p:ext uri="{BB962C8B-B14F-4D97-AF65-F5344CB8AC3E}">
        <p14:creationId xmlns:p14="http://schemas.microsoft.com/office/powerpoint/2010/main" val="25919957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Sill – variability at large distances</a:t>
            </a:r>
          </a:p>
          <a:p>
            <a:r>
              <a:rPr lang="en-US" dirty="0" smtClean="0"/>
              <a:t>Range – variability at</a:t>
            </a:r>
            <a:r>
              <a:rPr lang="en-US" baseline="0" dirty="0" smtClean="0"/>
              <a:t> medium distances, can be drastic changes relating to the distance from point</a:t>
            </a:r>
          </a:p>
          <a:p>
            <a:r>
              <a:rPr lang="en-US" baseline="0" dirty="0" smtClean="0"/>
              <a:t>Nugget – amount of variability you have at small spatial scales, measurement error, or scale finer-than-measureable</a:t>
            </a:r>
          </a:p>
          <a:p>
            <a:endParaRPr lang="en-US" baseline="0" dirty="0" smtClean="0"/>
          </a:p>
          <a:p>
            <a:r>
              <a:rPr lang="en-US" baseline="0" dirty="0" smtClean="0"/>
              <a:t>TMB going to work with covariance matrix, not </a:t>
            </a:r>
            <a:r>
              <a:rPr lang="en-US" baseline="0" dirty="0" err="1" smtClean="0"/>
              <a:t>semivariagram</a:t>
            </a:r>
            <a:r>
              <a:rPr lang="en-US" baseline="0" dirty="0" smtClean="0"/>
              <a:t> or </a:t>
            </a:r>
            <a:r>
              <a:rPr lang="en-US" baseline="0" dirty="0" err="1" smtClean="0"/>
              <a:t>covariagram</a:t>
            </a:r>
            <a:r>
              <a:rPr lang="en-US" baseline="0" dirty="0" smtClean="0"/>
              <a:t> </a:t>
            </a:r>
            <a:r>
              <a:rPr lang="en-US" baseline="0" dirty="0" smtClean="0">
                <a:sym typeface="Wingdings" panose="05000000000000000000" pitchFamily="2" charset="2"/>
              </a:rPr>
              <a:t> these are terms in </a:t>
            </a:r>
            <a:r>
              <a:rPr lang="en-US" baseline="0" dirty="0" err="1" smtClean="0">
                <a:sym typeface="Wingdings" panose="05000000000000000000" pitchFamily="2" charset="2"/>
              </a:rPr>
              <a:t>geostatistics</a:t>
            </a:r>
            <a:endParaRPr lang="en-US" baseline="0" dirty="0" smtClean="0">
              <a:sym typeface="Wingdings" panose="05000000000000000000" pitchFamily="2" charset="2"/>
            </a:endParaRPr>
          </a:p>
          <a:p>
            <a:endParaRPr lang="en-US" baseline="0" dirty="0" smtClean="0">
              <a:sym typeface="Wingdings" panose="05000000000000000000" pitchFamily="2" charset="2"/>
            </a:endParaRPr>
          </a:p>
          <a:p>
            <a:r>
              <a:rPr lang="en-US" baseline="0" dirty="0" smtClean="0">
                <a:sym typeface="Wingdings" panose="05000000000000000000" pitchFamily="2" charset="2"/>
              </a:rPr>
              <a:t>Nugget – process and measurement error</a:t>
            </a:r>
          </a:p>
          <a:p>
            <a:endParaRPr lang="en-US" baseline="0" dirty="0" smtClean="0">
              <a:sym typeface="Wingdings" panose="05000000000000000000" pitchFamily="2" charset="2"/>
            </a:endParaRPr>
          </a:p>
          <a:p>
            <a:r>
              <a:rPr lang="en-US" baseline="0" dirty="0" smtClean="0">
                <a:sym typeface="Wingdings" panose="05000000000000000000" pitchFamily="2" charset="2"/>
              </a:rPr>
              <a:t>In </a:t>
            </a:r>
            <a:r>
              <a:rPr lang="en-US" baseline="0" dirty="0" err="1" smtClean="0">
                <a:sym typeface="Wingdings" panose="05000000000000000000" pitchFamily="2" charset="2"/>
              </a:rPr>
              <a:t>geostatistics</a:t>
            </a:r>
            <a:r>
              <a:rPr lang="en-US" baseline="0" dirty="0" smtClean="0">
                <a:sym typeface="Wingdings" panose="05000000000000000000" pitchFamily="2" charset="2"/>
              </a:rPr>
              <a:t> – probability of going back to the exact same site is 0</a:t>
            </a:r>
          </a:p>
          <a:p>
            <a:pPr marL="171450" indent="-171450">
              <a:buFontTx/>
              <a:buChar char="-"/>
            </a:pPr>
            <a:r>
              <a:rPr lang="en-US" baseline="0" dirty="0" smtClean="0">
                <a:sym typeface="Wingdings" panose="05000000000000000000" pitchFamily="2" charset="2"/>
              </a:rPr>
              <a:t>Never have a perfect resample where the sill occurs  nugget interpreted as the measurement error</a:t>
            </a:r>
          </a:p>
          <a:p>
            <a:pPr marL="171450" indent="-171450">
              <a:buFontTx/>
              <a:buChar char="-"/>
            </a:pPr>
            <a:endParaRPr lang="en-US" baseline="0" dirty="0" smtClean="0">
              <a:sym typeface="Wingdings" panose="05000000000000000000" pitchFamily="2" charset="2"/>
            </a:endParaRPr>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16</a:t>
            </a:fld>
            <a:endParaRPr lang="en-US"/>
          </a:p>
        </p:txBody>
      </p:sp>
    </p:spTree>
    <p:extLst>
      <p:ext uri="{BB962C8B-B14F-4D97-AF65-F5344CB8AC3E}">
        <p14:creationId xmlns:p14="http://schemas.microsoft.com/office/powerpoint/2010/main" val="5017934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Theta1 is the range – over</a:t>
            </a:r>
            <a:r>
              <a:rPr lang="en-US" baseline="0" dirty="0" smtClean="0"/>
              <a:t> what spatial lags do we see spatial autocorrelation</a:t>
            </a:r>
          </a:p>
          <a:p>
            <a:r>
              <a:rPr lang="en-US" baseline="0" dirty="0" smtClean="0"/>
              <a:t>Estimate theta1 and variances</a:t>
            </a:r>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17</a:t>
            </a:fld>
            <a:endParaRPr lang="en-US"/>
          </a:p>
        </p:txBody>
      </p:sp>
    </p:spTree>
    <p:extLst>
      <p:ext uri="{BB962C8B-B14F-4D97-AF65-F5344CB8AC3E}">
        <p14:creationId xmlns:p14="http://schemas.microsoft.com/office/powerpoint/2010/main" val="11699998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Hierarchical</a:t>
            </a:r>
            <a:r>
              <a:rPr lang="en-US" baseline="0" dirty="0" smtClean="0"/>
              <a:t> model – probability models</a:t>
            </a:r>
          </a:p>
          <a:p>
            <a:pPr marL="171450" indent="-171450">
              <a:buFontTx/>
              <a:buChar char="-"/>
            </a:pPr>
            <a:r>
              <a:rPr lang="en-US" baseline="0" dirty="0" smtClean="0"/>
              <a:t>Probability of data</a:t>
            </a:r>
          </a:p>
          <a:p>
            <a:pPr marL="171450" indent="-171450">
              <a:buFontTx/>
              <a:buChar char="-"/>
            </a:pPr>
            <a:r>
              <a:rPr lang="en-US" baseline="0" dirty="0" smtClean="0"/>
              <a:t>Probability of random effects</a:t>
            </a:r>
          </a:p>
          <a:p>
            <a:pPr marL="171450" indent="-171450">
              <a:buFontTx/>
              <a:buChar char="-"/>
            </a:pPr>
            <a:endParaRPr lang="en-US" baseline="0" dirty="0" smtClean="0"/>
          </a:p>
          <a:p>
            <a:pPr marL="0" indent="0">
              <a:buFontTx/>
              <a:buNone/>
            </a:pPr>
            <a:r>
              <a:rPr lang="en-US" baseline="0" dirty="0" smtClean="0"/>
              <a:t>Prefer to only talk about mean and variance, probability distributions, instead of </a:t>
            </a:r>
            <a:r>
              <a:rPr lang="en-US" baseline="0" dirty="0" err="1" smtClean="0"/>
              <a:t>variograms</a:t>
            </a:r>
            <a:r>
              <a:rPr lang="en-US" baseline="0" dirty="0" smtClean="0"/>
              <a:t> and </a:t>
            </a:r>
            <a:r>
              <a:rPr lang="en-US" baseline="0" dirty="0" err="1" smtClean="0"/>
              <a:t>semivariograms</a:t>
            </a:r>
            <a:endParaRPr lang="en-US" baseline="0" dirty="0" smtClean="0"/>
          </a:p>
          <a:p>
            <a:pPr marL="0" indent="0">
              <a:buFontTx/>
              <a:buNone/>
            </a:pPr>
            <a:r>
              <a:rPr lang="en-US" baseline="0" dirty="0" smtClean="0"/>
              <a:t>Sill, nugget, and range- will end up estimating analogous parameters</a:t>
            </a:r>
            <a:endParaRPr lang="en-US" dirty="0"/>
          </a:p>
        </p:txBody>
      </p:sp>
      <p:sp>
        <p:nvSpPr>
          <p:cNvPr id="4" name="Slide Number Placeholder 3"/>
          <p:cNvSpPr>
            <a:spLocks noGrp="1"/>
          </p:cNvSpPr>
          <p:nvPr>
            <p:ph type="sldNum" sz="quarter" idx="10"/>
          </p:nvPr>
        </p:nvSpPr>
        <p:spPr/>
        <p:txBody>
          <a:bodyPr/>
          <a:lstStyle/>
          <a:p>
            <a:fld id="{DCDC1745-AA19-4253-83E6-9EAE9D7EFFC9}" type="slidenum">
              <a:rPr lang="en-US" smtClean="0"/>
              <a:t>19</a:t>
            </a:fld>
            <a:endParaRPr lang="en-US"/>
          </a:p>
        </p:txBody>
      </p:sp>
    </p:spTree>
    <p:extLst>
      <p:ext uri="{BB962C8B-B14F-4D97-AF65-F5344CB8AC3E}">
        <p14:creationId xmlns:p14="http://schemas.microsoft.com/office/powerpoint/2010/main" val="24131624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295400"/>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normAutofit/>
          </a:bodyPr>
          <a:lstStyle>
            <a:lvl1pPr marL="0" indent="0" algn="ctr">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6" name="Slide Number Placeholder 5"/>
          <p:cNvSpPr>
            <a:spLocks noGrp="1"/>
          </p:cNvSpPr>
          <p:nvPr>
            <p:ph type="sldNum" sz="quarter" idx="12"/>
          </p:nvPr>
        </p:nvSpPr>
        <p:spPr/>
        <p:txBody>
          <a:bodyPr/>
          <a:lstStyle>
            <a:lvl1pPr>
              <a:defRPr b="1" i="0" baseline="0"/>
            </a:lvl1pPr>
          </a:lstStyle>
          <a:p>
            <a:fld id="{E0FF4530-C0A9-489F-AD78-78B1E4B1E710}" type="slidenum">
              <a:rPr lang="en-US" smtClean="0"/>
              <a:pPr/>
              <a:t>‹#›</a:t>
            </a:fld>
            <a:endParaRPr lang="en-US" dirty="0"/>
          </a:p>
        </p:txBody>
      </p:sp>
    </p:spTree>
    <p:extLst>
      <p:ext uri="{BB962C8B-B14F-4D97-AF65-F5344CB8AC3E}">
        <p14:creationId xmlns:p14="http://schemas.microsoft.com/office/powerpoint/2010/main" val="2661332040"/>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James Thorson (Feb. 28, 2010)</a:t>
            </a:r>
            <a:endParaRPr lang="en-US"/>
          </a:p>
        </p:txBody>
      </p:sp>
      <p:sp>
        <p:nvSpPr>
          <p:cNvPr id="6" name="Slide Number Placeholder 5"/>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35390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James Thorson (Feb. 28, 2010)</a:t>
            </a:r>
            <a:endParaRPr lang="en-US"/>
          </a:p>
        </p:txBody>
      </p:sp>
      <p:sp>
        <p:nvSpPr>
          <p:cNvPr id="6" name="Slide Number Placeholder 5"/>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30108861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 y="0"/>
            <a:ext cx="8991600" cy="914400"/>
          </a:xfrm>
        </p:spPr>
        <p:txBody>
          <a:bodyPr/>
          <a:lstStyle>
            <a:lvl1pPr algn="r">
              <a:defRPr b="0" i="1" baseline="0">
                <a:solidFill>
                  <a:schemeClr val="tx2"/>
                </a:solidFill>
              </a:defRPr>
            </a:lvl1pPr>
          </a:lstStyle>
          <a:p>
            <a:r>
              <a:rPr lang="en-US" dirty="0" smtClean="0"/>
              <a:t>Spatial theory</a:t>
            </a:r>
            <a:endParaRPr lang="en-US" dirty="0"/>
          </a:p>
        </p:txBody>
      </p:sp>
      <p:sp>
        <p:nvSpPr>
          <p:cNvPr id="3" name="Content Placeholder 2"/>
          <p:cNvSpPr>
            <a:spLocks noGrp="1"/>
          </p:cNvSpPr>
          <p:nvPr>
            <p:ph idx="1"/>
          </p:nvPr>
        </p:nvSpPr>
        <p:spPr>
          <a:xfrm>
            <a:off x="76200" y="838200"/>
            <a:ext cx="8991600" cy="5943600"/>
          </a:xfrm>
        </p:spPr>
        <p:txBody>
          <a:bodyPr>
            <a:normAutofit/>
          </a:bodyPr>
          <a:lstStyle>
            <a:lvl1pPr>
              <a:spcBef>
                <a:spcPts val="600"/>
              </a:spcBef>
              <a:spcAft>
                <a:spcPts val="600"/>
              </a:spcAft>
              <a:defRPr sz="2800"/>
            </a:lvl1pPr>
            <a:lvl2pPr>
              <a:spcBef>
                <a:spcPts val="600"/>
              </a:spcBef>
              <a:spcAft>
                <a:spcPts val="600"/>
              </a:spcAft>
              <a:defRPr sz="2400"/>
            </a:lvl2pPr>
            <a:lvl3pPr>
              <a:spcBef>
                <a:spcPts val="600"/>
              </a:spcBef>
              <a:spcAft>
                <a:spcPts val="600"/>
              </a:spcAft>
              <a:defRPr sz="2000"/>
            </a:lvl3pPr>
            <a:lvl4pPr>
              <a:spcBef>
                <a:spcPts val="600"/>
              </a:spcBef>
              <a:spcAft>
                <a:spcPts val="600"/>
              </a:spcAft>
              <a:defRPr sz="1800"/>
            </a:lvl4pPr>
            <a:lvl5pPr>
              <a:spcBef>
                <a:spcPts val="600"/>
              </a:spcBef>
              <a:spcAft>
                <a:spcPts val="600"/>
              </a:spcAft>
              <a:defRPr sz="1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8" name="Straight Connector 7"/>
          <p:cNvCxnSpPr/>
          <p:nvPr userDrawn="1"/>
        </p:nvCxnSpPr>
        <p:spPr>
          <a:xfrm>
            <a:off x="4267200" y="838200"/>
            <a:ext cx="4419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1576411"/>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 y="0"/>
            <a:ext cx="8991600" cy="914400"/>
          </a:xfrm>
        </p:spPr>
        <p:txBody>
          <a:bodyPr/>
          <a:lstStyle>
            <a:lvl1pPr algn="r">
              <a:defRPr b="0" i="1" baseline="0">
                <a:solidFill>
                  <a:schemeClr val="tx2"/>
                </a:solidFill>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76200" y="838200"/>
            <a:ext cx="4419600" cy="594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572000" y="838200"/>
            <a:ext cx="4495800" cy="5943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cxnSp>
        <p:nvCxnSpPr>
          <p:cNvPr id="10" name="Straight Connector 9"/>
          <p:cNvCxnSpPr/>
          <p:nvPr userDrawn="1"/>
        </p:nvCxnSpPr>
        <p:spPr>
          <a:xfrm>
            <a:off x="4267200" y="838200"/>
            <a:ext cx="4419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98310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James Thorson (Feb. 28, 2010)</a:t>
            </a:r>
            <a:endParaRPr lang="en-US"/>
          </a:p>
        </p:txBody>
      </p:sp>
      <p:sp>
        <p:nvSpPr>
          <p:cNvPr id="6" name="Slide Number Placeholder 5"/>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2531061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lvl1pPr algn="r">
              <a:defRPr b="0" i="1" baseline="0">
                <a:solidFill>
                  <a:schemeClr val="tx2"/>
                </a:solidFill>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267200" y="1143000"/>
            <a:ext cx="4419600" cy="955675"/>
          </a:xfrm>
          <a:ln w="6350">
            <a:solidFill>
              <a:schemeClr val="tx1"/>
            </a:solidFill>
          </a:ln>
        </p:spPr>
        <p:txBody>
          <a:bodyPr anchor="b"/>
          <a:lstStyle>
            <a:lvl1pPr marL="0" indent="0">
              <a:spcAft>
                <a:spcPts val="1200"/>
              </a:spcAft>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362200"/>
            <a:ext cx="8229600" cy="3962399"/>
          </a:xfrm>
        </p:spPr>
        <p:txBody>
          <a:bodyPr/>
          <a:lstStyle>
            <a:lvl1pPr>
              <a:spcAft>
                <a:spcPts val="1200"/>
              </a:spcAft>
              <a:defRPr sz="2800" baseline="0"/>
            </a:lvl1pPr>
            <a:lvl2pPr>
              <a:spcAft>
                <a:spcPts val="1200"/>
              </a:spcAft>
              <a:defRPr sz="2400" baseline="0"/>
            </a:lvl2pPr>
            <a:lvl3pPr>
              <a:spcAft>
                <a:spcPts val="1200"/>
              </a:spcAft>
              <a:defRPr sz="1800"/>
            </a:lvl3pPr>
            <a:lvl4pPr>
              <a:spcAft>
                <a:spcPts val="1200"/>
              </a:spcAft>
              <a:defRPr sz="1600"/>
            </a:lvl4pPr>
            <a:lvl5pPr>
              <a:spcAft>
                <a:spcPts val="1200"/>
              </a:spcAft>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lvl1pPr>
              <a:defRPr sz="1400"/>
            </a:lvl1pPr>
          </a:lstStyle>
          <a:p>
            <a:r>
              <a:rPr lang="en-US" dirty="0" smtClean="0"/>
              <a:t>James Thorson (Feb. 28, 2010)</a:t>
            </a:r>
            <a:endParaRPr lang="en-US" dirty="0"/>
          </a:p>
        </p:txBody>
      </p:sp>
      <p:sp>
        <p:nvSpPr>
          <p:cNvPr id="9" name="Slide Number Placeholder 8"/>
          <p:cNvSpPr>
            <a:spLocks noGrp="1"/>
          </p:cNvSpPr>
          <p:nvPr>
            <p:ph type="sldNum" sz="quarter" idx="12"/>
          </p:nvPr>
        </p:nvSpPr>
        <p:spPr/>
        <p:txBody>
          <a:bodyPr/>
          <a:lstStyle>
            <a:lvl1pPr>
              <a:defRPr sz="1400" b="1" i="0" baseline="0"/>
            </a:lvl1pPr>
          </a:lstStyle>
          <a:p>
            <a:fld id="{E0FF4530-C0A9-489F-AD78-78B1E4B1E710}" type="slidenum">
              <a:rPr lang="en-US" smtClean="0"/>
              <a:pPr/>
              <a:t>‹#›</a:t>
            </a:fld>
            <a:endParaRPr lang="en-US" dirty="0"/>
          </a:p>
        </p:txBody>
      </p:sp>
      <p:cxnSp>
        <p:nvCxnSpPr>
          <p:cNvPr id="10" name="Straight Connector 9"/>
          <p:cNvCxnSpPr/>
          <p:nvPr userDrawn="1"/>
        </p:nvCxnSpPr>
        <p:spPr>
          <a:xfrm>
            <a:off x="4267200" y="990600"/>
            <a:ext cx="4419600" cy="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27192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en-US" smtClean="0"/>
              <a:t>James Thorson (Feb. 28, 2010)</a:t>
            </a:r>
            <a:endParaRPr lang="en-US"/>
          </a:p>
        </p:txBody>
      </p:sp>
      <p:sp>
        <p:nvSpPr>
          <p:cNvPr id="5" name="Slide Number Placeholder 4"/>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36616174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en-US" smtClean="0"/>
              <a:t>James Thorson (Feb. 28, 2010)</a:t>
            </a:r>
            <a:endParaRPr lang="en-US"/>
          </a:p>
        </p:txBody>
      </p:sp>
      <p:sp>
        <p:nvSpPr>
          <p:cNvPr id="4" name="Slide Number Placeholder 3"/>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27198043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smtClean="0"/>
              <a:t>James Thorson (Feb. 28, 2010)</a:t>
            </a:r>
            <a:endParaRPr lang="en-US"/>
          </a:p>
        </p:txBody>
      </p:sp>
      <p:sp>
        <p:nvSpPr>
          <p:cNvPr id="7" name="Slide Number Placeholder 6"/>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33572650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smtClean="0"/>
              <a:t>James Thorson (Feb. 28, 2010)</a:t>
            </a:r>
            <a:endParaRPr lang="en-US"/>
          </a:p>
        </p:txBody>
      </p:sp>
      <p:sp>
        <p:nvSpPr>
          <p:cNvPr id="7" name="Slide Number Placeholder 6"/>
          <p:cNvSpPr>
            <a:spLocks noGrp="1"/>
          </p:cNvSpPr>
          <p:nvPr>
            <p:ph type="sldNum" sz="quarter" idx="12"/>
          </p:nvPr>
        </p:nvSpPr>
        <p:spPr/>
        <p:txBody>
          <a:bodyPr/>
          <a:lstStyle/>
          <a:p>
            <a:fld id="{E0FF4530-C0A9-489F-AD78-78B1E4B1E710}" type="slidenum">
              <a:rPr lang="en-US" smtClean="0"/>
              <a:pPr/>
              <a:t>‹#›</a:t>
            </a:fld>
            <a:endParaRPr lang="en-US"/>
          </a:p>
        </p:txBody>
      </p:sp>
    </p:spTree>
    <p:extLst>
      <p:ext uri="{BB962C8B-B14F-4D97-AF65-F5344CB8AC3E}">
        <p14:creationId xmlns:p14="http://schemas.microsoft.com/office/powerpoint/2010/main" val="22179607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James Thorson (Feb. 28, 2010)</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FF4530-C0A9-489F-AD78-78B1E4B1E710}" type="slidenum">
              <a:rPr lang="en-US" smtClean="0"/>
              <a:pPr/>
              <a:t>‹#›</a:t>
            </a:fld>
            <a:endParaRPr lang="en-US"/>
          </a:p>
        </p:txBody>
      </p:sp>
    </p:spTree>
    <p:extLst>
      <p:ext uri="{BB962C8B-B14F-4D97-AF65-F5344CB8AC3E}">
        <p14:creationId xmlns:p14="http://schemas.microsoft.com/office/powerpoint/2010/main" val="392925959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iming>
    <p:tnLst>
      <p:par>
        <p:cTn id="1" dur="indefinite" restart="never" nodeType="tmRoot"/>
      </p:par>
    </p:tnLst>
  </p:timing>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0.emf"/><Relationship Id="rId5" Type="http://schemas.openxmlformats.org/officeDocument/2006/relationships/oleObject" Target="../embeddings/oleObject3.bin"/><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4.xml"/><Relationship Id="rId7" Type="http://schemas.openxmlformats.org/officeDocument/2006/relationships/image" Target="../media/image12.emf"/><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oleObject" Target="../embeddings/oleObject5.bin"/><Relationship Id="rId5" Type="http://schemas.openxmlformats.org/officeDocument/2006/relationships/image" Target="../media/image11.emf"/><Relationship Id="rId4" Type="http://schemas.openxmlformats.org/officeDocument/2006/relationships/oleObject" Target="../embeddings/oleObject4.bin"/></Relationships>
</file>

<file path=ppt/slides/_rels/slide1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15.emf"/><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oleObject" Target="../embeddings/oleObject7.bin"/><Relationship Id="rId5" Type="http://schemas.openxmlformats.org/officeDocument/2006/relationships/image" Target="../media/image14.emf"/><Relationship Id="rId4" Type="http://schemas.openxmlformats.org/officeDocument/2006/relationships/oleObject" Target="../embeddings/oleObject6.bin"/></Relationships>
</file>

<file path=ppt/slides/_rels/slide15.xml.rels><?xml version="1.0" encoding="UTF-8" standalone="yes"?>
<Relationships xmlns="http://schemas.openxmlformats.org/package/2006/relationships"><Relationship Id="rId8" Type="http://schemas.openxmlformats.org/officeDocument/2006/relationships/oleObject" Target="../embeddings/oleObject10.bin"/><Relationship Id="rId3" Type="http://schemas.openxmlformats.org/officeDocument/2006/relationships/notesSlide" Target="../notesSlides/notesSlide6.xml"/><Relationship Id="rId7" Type="http://schemas.openxmlformats.org/officeDocument/2006/relationships/image" Target="../media/image17.emf"/><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oleObject" Target="../embeddings/oleObject9.bin"/><Relationship Id="rId5" Type="http://schemas.openxmlformats.org/officeDocument/2006/relationships/image" Target="../media/image16.emf"/><Relationship Id="rId4" Type="http://schemas.openxmlformats.org/officeDocument/2006/relationships/oleObject" Target="../embeddings/oleObject8.bin"/><Relationship Id="rId9" Type="http://schemas.openxmlformats.org/officeDocument/2006/relationships/image" Target="../media/image18.emf"/></Relationships>
</file>

<file path=ppt/slides/_rels/slide1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20.emf"/><Relationship Id="rId4" Type="http://schemas.openxmlformats.org/officeDocument/2006/relationships/oleObject" Target="../embeddings/oleObject11.bin"/></Relationships>
</file>

<file path=ppt/slides/_rels/slide18.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12.bin"/><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image" Target="../media/image23.emf"/><Relationship Id="rId5" Type="http://schemas.openxmlformats.org/officeDocument/2006/relationships/oleObject" Target="../embeddings/oleObject13.bin"/><Relationship Id="rId4" Type="http://schemas.openxmlformats.org/officeDocument/2006/relationships/image" Target="../media/image22.emf"/></Relationships>
</file>

<file path=ppt/slides/_rels/slide22.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0.xml"/><Relationship Id="rId7" Type="http://schemas.openxmlformats.org/officeDocument/2006/relationships/image" Target="../media/image26.emf"/><Relationship Id="rId2" Type="http://schemas.openxmlformats.org/officeDocument/2006/relationships/slideLayout" Target="../slideLayouts/slideLayout2.xml"/><Relationship Id="rId1" Type="http://schemas.openxmlformats.org/officeDocument/2006/relationships/vmlDrawing" Target="../drawings/vmlDrawing8.vml"/><Relationship Id="rId6" Type="http://schemas.openxmlformats.org/officeDocument/2006/relationships/oleObject" Target="../embeddings/oleObject15.bin"/><Relationship Id="rId5" Type="http://schemas.openxmlformats.org/officeDocument/2006/relationships/image" Target="../media/image25.emf"/><Relationship Id="rId4" Type="http://schemas.openxmlformats.org/officeDocument/2006/relationships/oleObject" Target="../embeddings/oleObject14.bin"/></Relationships>
</file>

<file path=ppt/slides/_rels/slide24.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12.xml"/><Relationship Id="rId7" Type="http://schemas.openxmlformats.org/officeDocument/2006/relationships/image" Target="../media/image34.emf"/><Relationship Id="rId2" Type="http://schemas.openxmlformats.org/officeDocument/2006/relationships/slideLayout" Target="../slideLayouts/slideLayout2.xml"/><Relationship Id="rId1" Type="http://schemas.openxmlformats.org/officeDocument/2006/relationships/vmlDrawing" Target="../drawings/vmlDrawing9.vml"/><Relationship Id="rId6" Type="http://schemas.openxmlformats.org/officeDocument/2006/relationships/oleObject" Target="../embeddings/oleObject17.bin"/><Relationship Id="rId5" Type="http://schemas.openxmlformats.org/officeDocument/2006/relationships/image" Target="../media/image33.emf"/><Relationship Id="rId4" Type="http://schemas.openxmlformats.org/officeDocument/2006/relationships/oleObject" Target="../embeddings/oleObject16.bin"/></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5.emf"/><Relationship Id="rId4" Type="http://schemas.openxmlformats.org/officeDocument/2006/relationships/oleObject" Target="../embeddings/oleObject1.bin"/></Relationships>
</file>

<file path=ppt/slides/_rels/slide7.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Lecture 4:  Theory of spatial models</a:t>
            </a:r>
            <a:endParaRPr lang="en-US" dirty="0"/>
          </a:p>
        </p:txBody>
      </p:sp>
      <p:sp>
        <p:nvSpPr>
          <p:cNvPr id="3" name="Subtitle 2"/>
          <p:cNvSpPr>
            <a:spLocks noGrp="1"/>
          </p:cNvSpPr>
          <p:nvPr>
            <p:ph type="subTitle" idx="1"/>
          </p:nvPr>
        </p:nvSpPr>
        <p:spPr/>
        <p:txBody>
          <a:bodyPr/>
          <a:lstStyle/>
          <a:p>
            <a:r>
              <a:rPr lang="en-US" dirty="0" smtClean="0"/>
              <a:t>April 19, 2015</a:t>
            </a:r>
            <a:endParaRPr lang="en-US" dirty="0"/>
          </a:p>
        </p:txBody>
      </p:sp>
      <p:sp>
        <p:nvSpPr>
          <p:cNvPr id="4" name="Slide Number Placeholder 3"/>
          <p:cNvSpPr>
            <a:spLocks noGrp="1"/>
          </p:cNvSpPr>
          <p:nvPr>
            <p:ph type="sldNum" sz="quarter" idx="12"/>
          </p:nvPr>
        </p:nvSpPr>
        <p:spPr/>
        <p:txBody>
          <a:bodyPr/>
          <a:lstStyle/>
          <a:p>
            <a:fld id="{E0FF4530-C0A9-489F-AD78-78B1E4B1E710}" type="slidenum">
              <a:rPr lang="en-US" smtClean="0"/>
              <a:pPr/>
              <a:t>1</a:t>
            </a:fld>
            <a:endParaRPr lang="en-US" dirty="0"/>
          </a:p>
        </p:txBody>
      </p:sp>
    </p:spTree>
    <p:extLst>
      <p:ext uri="{BB962C8B-B14F-4D97-AF65-F5344CB8AC3E}">
        <p14:creationId xmlns:p14="http://schemas.microsoft.com/office/powerpoint/2010/main" val="15645912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Definitions - </a:t>
            </a:r>
          </a:p>
          <a:p>
            <a:r>
              <a:rPr lang="en-US" dirty="0" smtClean="0"/>
              <a:t>Spatial series- </a:t>
            </a:r>
          </a:p>
          <a:p>
            <a:pPr lvl="1"/>
            <a:r>
              <a:rPr lang="en-US" i="1" dirty="0" err="1">
                <a:latin typeface="Cambria"/>
                <a:cs typeface="Cambria"/>
              </a:rPr>
              <a:t>Z</a:t>
            </a:r>
            <a:r>
              <a:rPr lang="en-US" i="1" baseline="-25000" dirty="0" err="1" smtClean="0">
                <a:latin typeface="Cambria"/>
                <a:cs typeface="Cambria"/>
              </a:rPr>
              <a:t>s</a:t>
            </a:r>
            <a:r>
              <a:rPr lang="en-US" i="1" dirty="0" smtClean="0"/>
              <a:t> </a:t>
            </a:r>
            <a:r>
              <a:rPr lang="en-US" dirty="0" smtClean="0"/>
              <a:t>is a noisy observation of a process at location </a:t>
            </a:r>
            <a:r>
              <a:rPr lang="en-US" i="1" dirty="0" smtClean="0">
                <a:latin typeface="Cambria"/>
                <a:cs typeface="Cambria"/>
              </a:rPr>
              <a:t>s</a:t>
            </a:r>
            <a:r>
              <a:rPr lang="en-US" dirty="0" smtClean="0"/>
              <a:t> with expected value </a:t>
            </a:r>
            <a:r>
              <a:rPr lang="en-US" i="1" dirty="0" err="1" smtClean="0">
                <a:latin typeface="Cambria"/>
                <a:cs typeface="Cambria"/>
              </a:rPr>
              <a:t>μ</a:t>
            </a:r>
            <a:r>
              <a:rPr lang="en-US" i="1" baseline="-25000" dirty="0" err="1" smtClean="0">
                <a:latin typeface="Cambria"/>
                <a:cs typeface="Cambria"/>
              </a:rPr>
              <a:t>s</a:t>
            </a:r>
            <a:endParaRPr lang="en-US" dirty="0"/>
          </a:p>
          <a:p>
            <a:pPr marL="457200" lvl="1" indent="0">
              <a:buNone/>
            </a:pPr>
            <a:endParaRPr lang="en-US" b="1" dirty="0"/>
          </a:p>
          <a:p>
            <a:pPr marL="457200" lvl="1" indent="0">
              <a:buNone/>
            </a:pPr>
            <a:endParaRPr lang="en-US" dirty="0" smtClean="0"/>
          </a:p>
          <a:p>
            <a:pPr lvl="1"/>
            <a:r>
              <a:rPr lang="en-US" i="1" dirty="0" err="1" smtClean="0">
                <a:latin typeface="Cambria"/>
                <a:cs typeface="Cambria"/>
              </a:rPr>
              <a:t>μ</a:t>
            </a:r>
            <a:r>
              <a:rPr lang="en-US" i="1" baseline="-25000" dirty="0" err="1" smtClean="0">
                <a:latin typeface="Cambria"/>
                <a:cs typeface="Cambria"/>
              </a:rPr>
              <a:t>s</a:t>
            </a:r>
            <a:r>
              <a:rPr lang="en-US" i="1" dirty="0" smtClean="0">
                <a:latin typeface="Cambria"/>
                <a:cs typeface="Cambria"/>
              </a:rPr>
              <a:t> </a:t>
            </a:r>
            <a:r>
              <a:rPr lang="en-US" dirty="0" smtClean="0">
                <a:cs typeface="Cambria"/>
              </a:rPr>
              <a:t>is a function of covariates </a:t>
            </a:r>
            <a:r>
              <a:rPr lang="en-US" b="1" dirty="0" err="1" smtClean="0">
                <a:latin typeface="Cambria"/>
                <a:cs typeface="Cambria"/>
              </a:rPr>
              <a:t>X</a:t>
            </a:r>
            <a:r>
              <a:rPr lang="en-US" baseline="-25000" dirty="0" err="1" smtClean="0">
                <a:latin typeface="Cambria"/>
                <a:cs typeface="Cambria"/>
              </a:rPr>
              <a:t>s</a:t>
            </a:r>
            <a:r>
              <a:rPr lang="en-US" dirty="0" smtClean="0">
                <a:cs typeface="Cambria"/>
              </a:rPr>
              <a:t> and random effects </a:t>
            </a:r>
            <a:r>
              <a:rPr lang="en-US" i="1" dirty="0" err="1" smtClean="0">
                <a:latin typeface="Cambria"/>
                <a:cs typeface="Cambria"/>
              </a:rPr>
              <a:t>ε</a:t>
            </a:r>
            <a:r>
              <a:rPr lang="en-US" i="1" baseline="-25000" dirty="0" err="1" smtClean="0">
                <a:latin typeface="Cambria"/>
                <a:cs typeface="Cambria"/>
              </a:rPr>
              <a:t>s</a:t>
            </a:r>
            <a:r>
              <a:rPr lang="en-US" i="1" baseline="-25000" dirty="0" smtClean="0">
                <a:latin typeface="Cambria"/>
                <a:cs typeface="Cambria"/>
              </a:rPr>
              <a:t>,</a:t>
            </a:r>
            <a:r>
              <a:rPr lang="en-US" i="1" dirty="0" smtClean="0">
                <a:latin typeface="Cambria"/>
                <a:cs typeface="Cambria"/>
              </a:rPr>
              <a:t> </a:t>
            </a:r>
            <a:r>
              <a:rPr lang="en-US" dirty="0" smtClean="0">
                <a:cs typeface="Cambria"/>
              </a:rPr>
              <a:t>the random effects may contain spatial autocorrelation and we want to model this appropriately</a:t>
            </a:r>
          </a:p>
          <a:p>
            <a:pPr marL="457200" lvl="1" indent="0">
              <a:buNone/>
            </a:pP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2222253162"/>
              </p:ext>
            </p:extLst>
          </p:nvPr>
        </p:nvGraphicFramePr>
        <p:xfrm>
          <a:off x="1216025" y="2976563"/>
          <a:ext cx="1676400" cy="590550"/>
        </p:xfrm>
        <a:graphic>
          <a:graphicData uri="http://schemas.openxmlformats.org/presentationml/2006/ole">
            <mc:AlternateContent xmlns:mc="http://schemas.openxmlformats.org/markup-compatibility/2006">
              <mc:Choice xmlns:v="urn:schemas-microsoft-com:vml" Requires="v">
                <p:oleObj spid="_x0000_s8313" name="Equation" r:id="rId3" imgW="1117600" imgH="393700" progId="Equation.DSMT4">
                  <p:embed/>
                </p:oleObj>
              </mc:Choice>
              <mc:Fallback>
                <p:oleObj name="Equation" r:id="rId3" imgW="1117600" imgH="393700" progId="Equation.DSMT4">
                  <p:embed/>
                  <p:pic>
                    <p:nvPicPr>
                      <p:cNvPr id="0" name=""/>
                      <p:cNvPicPr/>
                      <p:nvPr/>
                    </p:nvPicPr>
                    <p:blipFill>
                      <a:blip r:embed="rId4"/>
                      <a:stretch>
                        <a:fillRect/>
                      </a:stretch>
                    </p:blipFill>
                    <p:spPr>
                      <a:xfrm>
                        <a:off x="1216025" y="2976563"/>
                        <a:ext cx="1676400" cy="59055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3305539213"/>
              </p:ext>
            </p:extLst>
          </p:nvPr>
        </p:nvGraphicFramePr>
        <p:xfrm>
          <a:off x="1397145" y="5386821"/>
          <a:ext cx="1981200" cy="590550"/>
        </p:xfrm>
        <a:graphic>
          <a:graphicData uri="http://schemas.openxmlformats.org/presentationml/2006/ole">
            <mc:AlternateContent xmlns:mc="http://schemas.openxmlformats.org/markup-compatibility/2006">
              <mc:Choice xmlns:v="urn:schemas-microsoft-com:vml" Requires="v">
                <p:oleObj spid="_x0000_s8314" name="Equation" r:id="rId5" imgW="1320800" imgH="393700" progId="Equation.DSMT4">
                  <p:embed/>
                </p:oleObj>
              </mc:Choice>
              <mc:Fallback>
                <p:oleObj name="Equation" r:id="rId5" imgW="1320800" imgH="393700" progId="Equation.DSMT4">
                  <p:embed/>
                  <p:pic>
                    <p:nvPicPr>
                      <p:cNvPr id="0" name=""/>
                      <p:cNvPicPr/>
                      <p:nvPr/>
                    </p:nvPicPr>
                    <p:blipFill>
                      <a:blip r:embed="rId6"/>
                      <a:stretch>
                        <a:fillRect/>
                      </a:stretch>
                    </p:blipFill>
                    <p:spPr>
                      <a:xfrm>
                        <a:off x="1397145" y="5386821"/>
                        <a:ext cx="1981200" cy="590550"/>
                      </a:xfrm>
                      <a:prstGeom prst="rect">
                        <a:avLst/>
                      </a:prstGeom>
                    </p:spPr>
                  </p:pic>
                </p:oleObj>
              </mc:Fallback>
            </mc:AlternateContent>
          </a:graphicData>
        </a:graphic>
      </p:graphicFrame>
    </p:spTree>
    <p:extLst>
      <p:ext uri="{BB962C8B-B14F-4D97-AF65-F5344CB8AC3E}">
        <p14:creationId xmlns:p14="http://schemas.microsoft.com/office/powerpoint/2010/main" val="39286394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err="1" smtClean="0"/>
              <a:t>Stationarity</a:t>
            </a:r>
            <a:endParaRPr lang="en-US" b="1" dirty="0" smtClean="0"/>
          </a:p>
          <a:p>
            <a:r>
              <a:rPr lang="en-US" u="sng" dirty="0" smtClean="0"/>
              <a:t>Strong </a:t>
            </a:r>
            <a:r>
              <a:rPr lang="en-US" u="sng" dirty="0" err="1"/>
              <a:t>stationarity</a:t>
            </a:r>
            <a:r>
              <a:rPr lang="en-US" dirty="0"/>
              <a:t>: spatial model for </a:t>
            </a:r>
            <a:r>
              <a:rPr lang="en-US" i="1" dirty="0"/>
              <a:t>C</a:t>
            </a:r>
            <a:r>
              <a:rPr lang="en-US" i="1" baseline="-25000" dirty="0"/>
              <a:t>s</a:t>
            </a:r>
            <a:r>
              <a:rPr lang="en-US" dirty="0"/>
              <a:t> is stationary if all statistics remain unchanged after spatial shifts, i.e. remain unchanged for all </a:t>
            </a:r>
            <a:r>
              <a:rPr lang="en-US" i="1" dirty="0" err="1"/>
              <a:t>C</a:t>
            </a:r>
            <a:r>
              <a:rPr lang="en-US" i="1" baseline="-25000" dirty="0" err="1"/>
              <a:t>s+h</a:t>
            </a:r>
            <a:r>
              <a:rPr lang="en-US" i="1" baseline="-25000" dirty="0"/>
              <a:t> </a:t>
            </a:r>
            <a:r>
              <a:rPr lang="en-US" dirty="0"/>
              <a:t>for all possible </a:t>
            </a:r>
            <a:r>
              <a:rPr lang="en-US" i="1" dirty="0"/>
              <a:t>h</a:t>
            </a:r>
            <a:r>
              <a:rPr lang="en-US" dirty="0"/>
              <a:t> (all moments are invariant)</a:t>
            </a:r>
            <a:endParaRPr lang="en-US" i="1" baseline="-25000" dirty="0"/>
          </a:p>
          <a:p>
            <a:endParaRPr lang="en-US" i="1" baseline="-25000" dirty="0"/>
          </a:p>
          <a:p>
            <a:r>
              <a:rPr lang="en-US" u="sng" dirty="0"/>
              <a:t>Weak </a:t>
            </a:r>
            <a:r>
              <a:rPr lang="en-US" u="sng" dirty="0" err="1"/>
              <a:t>stationarity</a:t>
            </a:r>
            <a:r>
              <a:rPr lang="en-US" u="sng" dirty="0"/>
              <a:t>:</a:t>
            </a:r>
            <a:r>
              <a:rPr lang="en-US" dirty="0"/>
              <a:t> spatial model for </a:t>
            </a:r>
            <a:r>
              <a:rPr lang="en-US" i="1" dirty="0" smtClean="0"/>
              <a:t>C</a:t>
            </a:r>
            <a:r>
              <a:rPr lang="en-US" i="1" baseline="-25000" dirty="0" smtClean="0"/>
              <a:t>s </a:t>
            </a:r>
            <a:r>
              <a:rPr lang="en-US" dirty="0" smtClean="0"/>
              <a:t>is </a:t>
            </a:r>
            <a:r>
              <a:rPr lang="en-US" dirty="0"/>
              <a:t>stationary if the mean function is constant and auto-covariance is a function of </a:t>
            </a:r>
            <a:r>
              <a:rPr lang="en-US" dirty="0" smtClean="0"/>
              <a:t>distance (</a:t>
            </a:r>
            <a:r>
              <a:rPr lang="en-US" dirty="0"/>
              <a:t>only mean and variance are invariant)</a:t>
            </a:r>
            <a:endParaRPr lang="en-US" u="sng" dirty="0"/>
          </a:p>
          <a:p>
            <a:endParaRPr lang="en-US" dirty="0"/>
          </a:p>
        </p:txBody>
      </p:sp>
    </p:spTree>
    <p:extLst>
      <p:ext uri="{BB962C8B-B14F-4D97-AF65-F5344CB8AC3E}">
        <p14:creationId xmlns:p14="http://schemas.microsoft.com/office/powerpoint/2010/main" val="519647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r>
              <a:rPr lang="en-US" b="1" dirty="0" smtClean="0"/>
              <a:t>Spatial covariance functions</a:t>
            </a:r>
          </a:p>
          <a:p>
            <a:r>
              <a:rPr lang="en-US" dirty="0" smtClean="0"/>
              <a:t>Distance between sites in 2 (or more) dimensions can be calculated with the Euclidean norm</a:t>
            </a:r>
          </a:p>
          <a:p>
            <a:endParaRPr lang="en-US" dirty="0" smtClean="0"/>
          </a:p>
          <a:p>
            <a:pPr marL="0" indent="0">
              <a:buNone/>
            </a:pPr>
            <a:endParaRPr lang="en-US" dirty="0"/>
          </a:p>
          <a:p>
            <a:r>
              <a:rPr lang="en-US" dirty="0" smtClean="0"/>
              <a:t>Covariance </a:t>
            </a:r>
            <a:r>
              <a:rPr lang="en-US" i="1" dirty="0" smtClean="0">
                <a:latin typeface="Cambria"/>
                <a:cs typeface="Cambria"/>
              </a:rPr>
              <a:t>C</a:t>
            </a:r>
            <a:r>
              <a:rPr lang="en-US" i="1" baseline="-25000" dirty="0" smtClean="0">
                <a:latin typeface="Cambria"/>
                <a:cs typeface="Cambria"/>
              </a:rPr>
              <a:t>Y</a:t>
            </a:r>
            <a:r>
              <a:rPr lang="en-US" dirty="0" smtClean="0"/>
              <a:t> is defined as a function of the distance </a:t>
            </a:r>
            <a:r>
              <a:rPr lang="en-US" dirty="0" smtClean="0">
                <a:latin typeface="Cambria"/>
                <a:cs typeface="Cambria"/>
              </a:rPr>
              <a:t>||</a:t>
            </a:r>
            <a:r>
              <a:rPr lang="en-US" b="1" dirty="0" smtClean="0">
                <a:latin typeface="Cambria"/>
                <a:cs typeface="Cambria"/>
              </a:rPr>
              <a:t>h</a:t>
            </a:r>
            <a:r>
              <a:rPr lang="en-US" dirty="0" smtClean="0">
                <a:latin typeface="Cambria"/>
                <a:cs typeface="Cambria"/>
              </a:rPr>
              <a:t>|| </a:t>
            </a:r>
            <a:r>
              <a:rPr lang="en-US" dirty="0" smtClean="0">
                <a:cs typeface="Cambria"/>
              </a:rPr>
              <a:t>between sites, </a:t>
            </a:r>
            <a:r>
              <a:rPr lang="en-US" dirty="0"/>
              <a:t>for example the exponential covariance </a:t>
            </a:r>
            <a:r>
              <a:rPr lang="en-US" dirty="0" smtClean="0"/>
              <a:t>function, where </a:t>
            </a:r>
            <a:r>
              <a:rPr lang="en-US" i="1" dirty="0" smtClean="0">
                <a:latin typeface="Cambria"/>
                <a:cs typeface="Cambria"/>
              </a:rPr>
              <a:t>I</a:t>
            </a:r>
            <a:r>
              <a:rPr lang="en-US" dirty="0" smtClean="0">
                <a:latin typeface="Cambria"/>
                <a:cs typeface="Cambria"/>
              </a:rPr>
              <a:t>()</a:t>
            </a:r>
            <a:r>
              <a:rPr lang="en-US" dirty="0" smtClean="0"/>
              <a:t> is the indicator function that equals 1 if the condition is TRUE</a:t>
            </a:r>
          </a:p>
          <a:p>
            <a:endParaRPr lang="en-US" dirty="0" smtClean="0">
              <a:latin typeface="Cambria"/>
              <a:cs typeface="Cambria"/>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3941444417"/>
              </p:ext>
            </p:extLst>
          </p:nvPr>
        </p:nvGraphicFramePr>
        <p:xfrm>
          <a:off x="1438278" y="5542396"/>
          <a:ext cx="6202680" cy="487680"/>
        </p:xfrm>
        <a:graphic>
          <a:graphicData uri="http://schemas.openxmlformats.org/presentationml/2006/ole">
            <mc:AlternateContent xmlns:mc="http://schemas.openxmlformats.org/markup-compatibility/2006">
              <mc:Choice xmlns:v="urn:schemas-microsoft-com:vml" Requires="v">
                <p:oleObj spid="_x0000_s3211" name="Equation" r:id="rId4" imgW="5168900" imgH="406400" progId="Equation.DSMT4">
                  <p:embed/>
                </p:oleObj>
              </mc:Choice>
              <mc:Fallback>
                <p:oleObj name="Equation" r:id="rId4" imgW="5168900" imgH="406400" progId="Equation.DSMT4">
                  <p:embed/>
                  <p:pic>
                    <p:nvPicPr>
                      <p:cNvPr id="0" name=""/>
                      <p:cNvPicPr/>
                      <p:nvPr/>
                    </p:nvPicPr>
                    <p:blipFill>
                      <a:blip r:embed="rId5"/>
                      <a:stretch>
                        <a:fillRect/>
                      </a:stretch>
                    </p:blipFill>
                    <p:spPr>
                      <a:xfrm>
                        <a:off x="1438278" y="5542396"/>
                        <a:ext cx="6202680" cy="48768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1864530641"/>
              </p:ext>
            </p:extLst>
          </p:nvPr>
        </p:nvGraphicFramePr>
        <p:xfrm>
          <a:off x="2473325" y="2601913"/>
          <a:ext cx="3719513" cy="593725"/>
        </p:xfrm>
        <a:graphic>
          <a:graphicData uri="http://schemas.openxmlformats.org/presentationml/2006/ole">
            <mc:AlternateContent xmlns:mc="http://schemas.openxmlformats.org/markup-compatibility/2006">
              <mc:Choice xmlns:v="urn:schemas-microsoft-com:vml" Requires="v">
                <p:oleObj spid="_x0000_s3212" name="Equation" r:id="rId6" imgW="3098800" imgH="495300" progId="Equation.DSMT4">
                  <p:embed/>
                </p:oleObj>
              </mc:Choice>
              <mc:Fallback>
                <p:oleObj name="Equation" r:id="rId6" imgW="3098800" imgH="495300" progId="Equation.DSMT4">
                  <p:embed/>
                  <p:pic>
                    <p:nvPicPr>
                      <p:cNvPr id="0" name=""/>
                      <p:cNvPicPr/>
                      <p:nvPr/>
                    </p:nvPicPr>
                    <p:blipFill>
                      <a:blip r:embed="rId7"/>
                      <a:stretch>
                        <a:fillRect/>
                      </a:stretch>
                    </p:blipFill>
                    <p:spPr>
                      <a:xfrm>
                        <a:off x="2473325" y="2601913"/>
                        <a:ext cx="3719513" cy="593725"/>
                      </a:xfrm>
                      <a:prstGeom prst="rect">
                        <a:avLst/>
                      </a:prstGeom>
                    </p:spPr>
                  </p:pic>
                </p:oleObj>
              </mc:Fallback>
            </mc:AlternateContent>
          </a:graphicData>
        </a:graphic>
      </p:graphicFrame>
    </p:spTree>
    <p:extLst>
      <p:ext uri="{BB962C8B-B14F-4D97-AF65-F5344CB8AC3E}">
        <p14:creationId xmlns:p14="http://schemas.microsoft.com/office/powerpoint/2010/main" val="373072281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Examples of covariance functions</a:t>
            </a:r>
          </a:p>
        </p:txBody>
      </p:sp>
      <p:pic>
        <p:nvPicPr>
          <p:cNvPr id="6" name="Picture 5"/>
          <p:cNvPicPr>
            <a:picLocks noChangeAspect="1"/>
          </p:cNvPicPr>
          <p:nvPr/>
        </p:nvPicPr>
        <p:blipFill>
          <a:blip r:embed="rId2"/>
          <a:stretch>
            <a:fillRect/>
          </a:stretch>
        </p:blipFill>
        <p:spPr>
          <a:xfrm>
            <a:off x="1306475" y="1368284"/>
            <a:ext cx="6400800" cy="5130800"/>
          </a:xfrm>
          <a:prstGeom prst="rect">
            <a:avLst/>
          </a:prstGeom>
        </p:spPr>
      </p:pic>
    </p:spTree>
    <p:extLst>
      <p:ext uri="{BB962C8B-B14F-4D97-AF65-F5344CB8AC3E}">
        <p14:creationId xmlns:p14="http://schemas.microsoft.com/office/powerpoint/2010/main" val="28470171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If instead, we define a variance function (the </a:t>
            </a:r>
            <a:r>
              <a:rPr lang="en-US" dirty="0" err="1" smtClean="0"/>
              <a:t>covariogram</a:t>
            </a:r>
            <a:r>
              <a:rPr lang="en-US" dirty="0" smtClean="0"/>
              <a:t>) that is the variance of the differences in observations at 2 locations, </a:t>
            </a:r>
            <a:r>
              <a:rPr lang="en-US" i="1" dirty="0" err="1" smtClean="0">
                <a:latin typeface="Cambria"/>
                <a:cs typeface="Cambria"/>
              </a:rPr>
              <a:t>Z</a:t>
            </a:r>
            <a:r>
              <a:rPr lang="en-US" i="1" baseline="-25000" dirty="0" err="1" smtClean="0">
                <a:latin typeface="Cambria"/>
                <a:cs typeface="Cambria"/>
              </a:rPr>
              <a:t>i</a:t>
            </a:r>
            <a:r>
              <a:rPr lang="en-US" dirty="0" smtClean="0"/>
              <a:t> and </a:t>
            </a:r>
            <a:r>
              <a:rPr lang="en-US" i="1" dirty="0" err="1" smtClean="0">
                <a:latin typeface="Cambria"/>
                <a:cs typeface="Cambria"/>
              </a:rPr>
              <a:t>Z</a:t>
            </a:r>
            <a:r>
              <a:rPr lang="en-US" i="1" baseline="-25000" dirty="0" err="1" smtClean="0">
                <a:latin typeface="Cambria"/>
                <a:cs typeface="Cambria"/>
              </a:rPr>
              <a:t>j</a:t>
            </a:r>
            <a:r>
              <a:rPr lang="en-US" dirty="0" smtClean="0">
                <a:latin typeface="Cambria"/>
                <a:cs typeface="Cambria"/>
              </a:rPr>
              <a:t> </a:t>
            </a:r>
          </a:p>
          <a:p>
            <a:endParaRPr lang="en-US" dirty="0">
              <a:latin typeface="Cambria"/>
              <a:cs typeface="Cambria"/>
            </a:endParaRPr>
          </a:p>
          <a:p>
            <a:r>
              <a:rPr lang="en-US" dirty="0" smtClean="0">
                <a:cs typeface="Cambria"/>
              </a:rPr>
              <a:t>If the process is second order stationary, then </a:t>
            </a:r>
            <a:r>
              <a:rPr lang="en-US" dirty="0"/>
              <a:t>then </a:t>
            </a:r>
            <a:r>
              <a:rPr lang="en-US" dirty="0">
                <a:latin typeface="Cambria"/>
                <a:cs typeface="Cambria"/>
              </a:rPr>
              <a:t>E(</a:t>
            </a:r>
            <a:r>
              <a:rPr lang="en-US" b="1" dirty="0">
                <a:latin typeface="Cambria"/>
                <a:cs typeface="Cambria"/>
              </a:rPr>
              <a:t>Z</a:t>
            </a:r>
            <a:r>
              <a:rPr lang="en-US" dirty="0">
                <a:latin typeface="Cambria"/>
                <a:cs typeface="Cambria"/>
              </a:rPr>
              <a:t>) = </a:t>
            </a:r>
            <a:r>
              <a:rPr lang="en-US" dirty="0" smtClean="0">
                <a:latin typeface="Cambria"/>
                <a:cs typeface="Cambria"/>
              </a:rPr>
              <a:t>0,</a:t>
            </a:r>
            <a:r>
              <a:rPr lang="en-US" dirty="0" smtClean="0">
                <a:cs typeface="Cambria"/>
              </a:rPr>
              <a:t> and </a:t>
            </a:r>
            <a:r>
              <a:rPr lang="en-US" dirty="0" err="1" smtClean="0">
                <a:latin typeface="Cambria"/>
                <a:cs typeface="Cambria"/>
              </a:rPr>
              <a:t>var</a:t>
            </a:r>
            <a:r>
              <a:rPr lang="en-US" dirty="0" smtClean="0">
                <a:latin typeface="Cambria"/>
                <a:cs typeface="Cambria"/>
              </a:rPr>
              <a:t>(</a:t>
            </a:r>
            <a:r>
              <a:rPr lang="en-US" i="1" dirty="0" err="1" smtClean="0">
                <a:latin typeface="Cambria"/>
                <a:cs typeface="Cambria"/>
              </a:rPr>
              <a:t>Z</a:t>
            </a:r>
            <a:r>
              <a:rPr lang="en-US" i="1" baseline="-25000" dirty="0" err="1" smtClean="0">
                <a:latin typeface="Cambria"/>
                <a:cs typeface="Cambria"/>
              </a:rPr>
              <a:t>i</a:t>
            </a:r>
            <a:r>
              <a:rPr lang="en-US" dirty="0" smtClean="0">
                <a:latin typeface="Cambria"/>
                <a:cs typeface="Cambria"/>
              </a:rPr>
              <a:t> ) = </a:t>
            </a:r>
            <a:r>
              <a:rPr lang="en-US" dirty="0" err="1" smtClean="0">
                <a:latin typeface="Cambria"/>
                <a:cs typeface="Cambria"/>
              </a:rPr>
              <a:t>var</a:t>
            </a:r>
            <a:r>
              <a:rPr lang="en-US" dirty="0" smtClean="0">
                <a:latin typeface="Cambria"/>
                <a:cs typeface="Cambria"/>
              </a:rPr>
              <a:t>(</a:t>
            </a:r>
            <a:r>
              <a:rPr lang="en-US" i="1" dirty="0" err="1" smtClean="0">
                <a:latin typeface="Cambria"/>
                <a:cs typeface="Cambria"/>
              </a:rPr>
              <a:t>Z</a:t>
            </a:r>
            <a:r>
              <a:rPr lang="en-US" i="1" baseline="-25000" dirty="0" err="1" smtClean="0">
                <a:latin typeface="Cambria"/>
                <a:cs typeface="Cambria"/>
              </a:rPr>
              <a:t>j</a:t>
            </a:r>
            <a:r>
              <a:rPr lang="en-US" dirty="0" smtClean="0">
                <a:latin typeface="Cambria"/>
                <a:cs typeface="Cambria"/>
              </a:rPr>
              <a:t>) = C(0)</a:t>
            </a:r>
            <a:r>
              <a:rPr lang="en-US" dirty="0" smtClean="0">
                <a:cs typeface="Cambria"/>
              </a:rPr>
              <a:t>, where </a:t>
            </a:r>
            <a:r>
              <a:rPr lang="en-US" dirty="0">
                <a:latin typeface="Cambria"/>
                <a:cs typeface="Cambria"/>
              </a:rPr>
              <a:t>C(0)</a:t>
            </a:r>
            <a:r>
              <a:rPr lang="en-US" dirty="0" smtClean="0">
                <a:cs typeface="Cambria"/>
              </a:rPr>
              <a:t>  is the covariance at distance 0</a:t>
            </a:r>
          </a:p>
          <a:p>
            <a:endParaRPr lang="en-US" dirty="0">
              <a:cs typeface="Cambria"/>
            </a:endParaRPr>
          </a:p>
          <a:p>
            <a:endParaRPr lang="en-US" dirty="0" smtClean="0">
              <a:cs typeface="Cambria"/>
            </a:endParaRPr>
          </a:p>
          <a:p>
            <a:endParaRPr lang="en-US" dirty="0">
              <a:latin typeface="Cambria"/>
              <a:cs typeface="Cambria"/>
            </a:endParaRPr>
          </a:p>
          <a:p>
            <a:endParaRPr lang="en-US" dirty="0">
              <a:cs typeface="Cambria"/>
            </a:endParaRPr>
          </a:p>
        </p:txBody>
      </p:sp>
      <p:graphicFrame>
        <p:nvGraphicFramePr>
          <p:cNvPr id="4" name="Object 3"/>
          <p:cNvGraphicFramePr>
            <a:graphicFrameLocks noChangeAspect="1"/>
          </p:cNvGraphicFramePr>
          <p:nvPr>
            <p:extLst>
              <p:ext uri="{D42A27DB-BD31-4B8C-83A1-F6EECF244321}">
                <p14:modId xmlns:p14="http://schemas.microsoft.com/office/powerpoint/2010/main" val="2214786661"/>
              </p:ext>
            </p:extLst>
          </p:nvPr>
        </p:nvGraphicFramePr>
        <p:xfrm>
          <a:off x="1198739" y="2234670"/>
          <a:ext cx="5613400" cy="558800"/>
        </p:xfrm>
        <a:graphic>
          <a:graphicData uri="http://schemas.openxmlformats.org/presentationml/2006/ole">
            <mc:AlternateContent xmlns:mc="http://schemas.openxmlformats.org/markup-compatibility/2006">
              <mc:Choice xmlns:v="urn:schemas-microsoft-com:vml" Requires="v">
                <p:oleObj spid="_x0000_s14385" name="Equation" r:id="rId4" imgW="2806700" imgH="279400" progId="Equation.DSMT4">
                  <p:embed/>
                </p:oleObj>
              </mc:Choice>
              <mc:Fallback>
                <p:oleObj name="Equation" r:id="rId4" imgW="2806700" imgH="279400" progId="Equation.DSMT4">
                  <p:embed/>
                  <p:pic>
                    <p:nvPicPr>
                      <p:cNvPr id="0" name=""/>
                      <p:cNvPicPr/>
                      <p:nvPr/>
                    </p:nvPicPr>
                    <p:blipFill>
                      <a:blip r:embed="rId5"/>
                      <a:stretch>
                        <a:fillRect/>
                      </a:stretch>
                    </p:blipFill>
                    <p:spPr>
                      <a:xfrm>
                        <a:off x="1198739" y="2234670"/>
                        <a:ext cx="5613400" cy="5588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947784453"/>
              </p:ext>
            </p:extLst>
          </p:nvPr>
        </p:nvGraphicFramePr>
        <p:xfrm>
          <a:off x="2320925" y="4233332"/>
          <a:ext cx="4038600" cy="1070681"/>
        </p:xfrm>
        <a:graphic>
          <a:graphicData uri="http://schemas.openxmlformats.org/presentationml/2006/ole">
            <mc:AlternateContent xmlns:mc="http://schemas.openxmlformats.org/markup-compatibility/2006">
              <mc:Choice xmlns:v="urn:schemas-microsoft-com:vml" Requires="v">
                <p:oleObj spid="_x0000_s14386" name="Equation" r:id="rId6" imgW="2019300" imgH="546100" progId="Equation.DSMT4">
                  <p:embed/>
                </p:oleObj>
              </mc:Choice>
              <mc:Fallback>
                <p:oleObj name="Equation" r:id="rId6" imgW="2019300" imgH="546100" progId="Equation.DSMT4">
                  <p:embed/>
                  <p:pic>
                    <p:nvPicPr>
                      <p:cNvPr id="0" name=""/>
                      <p:cNvPicPr/>
                      <p:nvPr/>
                    </p:nvPicPr>
                    <p:blipFill>
                      <a:blip r:embed="rId7"/>
                      <a:stretch>
                        <a:fillRect/>
                      </a:stretch>
                    </p:blipFill>
                    <p:spPr>
                      <a:xfrm>
                        <a:off x="2320925" y="4233332"/>
                        <a:ext cx="4038600" cy="1070681"/>
                      </a:xfrm>
                      <a:prstGeom prst="rect">
                        <a:avLst/>
                      </a:prstGeom>
                    </p:spPr>
                  </p:pic>
                </p:oleObj>
              </mc:Fallback>
            </mc:AlternateContent>
          </a:graphicData>
        </a:graphic>
      </p:graphicFrame>
    </p:spTree>
    <p:extLst>
      <p:ext uri="{BB962C8B-B14F-4D97-AF65-F5344CB8AC3E}">
        <p14:creationId xmlns:p14="http://schemas.microsoft.com/office/powerpoint/2010/main" val="10316156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marL="0" indent="0">
              <a:buNone/>
            </a:pPr>
            <a:r>
              <a:rPr lang="en-US" dirty="0" err="1" smtClean="0"/>
              <a:t>Variogram</a:t>
            </a:r>
            <a:endParaRPr lang="en-US" dirty="0"/>
          </a:p>
          <a:p>
            <a:r>
              <a:rPr lang="en-US" dirty="0">
                <a:cs typeface="Cambria"/>
              </a:rPr>
              <a:t>The </a:t>
            </a:r>
            <a:r>
              <a:rPr lang="en-US" dirty="0" err="1" smtClean="0">
                <a:cs typeface="Cambria"/>
              </a:rPr>
              <a:t>covariogram</a:t>
            </a:r>
            <a:r>
              <a:rPr lang="en-US" dirty="0" smtClean="0">
                <a:cs typeface="Cambria"/>
              </a:rPr>
              <a:t> or </a:t>
            </a:r>
            <a:r>
              <a:rPr lang="en-US" dirty="0" err="1" smtClean="0">
                <a:cs typeface="Cambria"/>
              </a:rPr>
              <a:t>variogram</a:t>
            </a:r>
            <a:r>
              <a:rPr lang="en-US" dirty="0" smtClean="0">
                <a:cs typeface="Cambria"/>
              </a:rPr>
              <a:t> </a:t>
            </a:r>
            <a:r>
              <a:rPr lang="en-US" dirty="0">
                <a:cs typeface="Cambria"/>
              </a:rPr>
              <a:t>is </a:t>
            </a:r>
            <a:endParaRPr lang="en-US" dirty="0" smtClean="0">
              <a:cs typeface="Cambria"/>
            </a:endParaRPr>
          </a:p>
          <a:p>
            <a:endParaRPr lang="en-US" dirty="0">
              <a:cs typeface="Cambria"/>
            </a:endParaRPr>
          </a:p>
          <a:p>
            <a:r>
              <a:rPr lang="en-US" dirty="0" smtClean="0">
                <a:cs typeface="Cambria"/>
              </a:rPr>
              <a:t>Half this quantity is the </a:t>
            </a:r>
            <a:r>
              <a:rPr lang="en-US" dirty="0" err="1" smtClean="0">
                <a:cs typeface="Cambria"/>
              </a:rPr>
              <a:t>semivariogram</a:t>
            </a:r>
            <a:endParaRPr lang="en-US" dirty="0" smtClean="0">
              <a:cs typeface="Cambria"/>
            </a:endParaRPr>
          </a:p>
          <a:p>
            <a:pPr marL="0" indent="0">
              <a:buNone/>
            </a:pPr>
            <a:endParaRPr lang="en-US" dirty="0">
              <a:cs typeface="Cambria"/>
            </a:endParaRPr>
          </a:p>
          <a:p>
            <a:pPr lvl="1"/>
            <a:r>
              <a:rPr lang="en-US" dirty="0" smtClean="0">
                <a:cs typeface="Cambria"/>
              </a:rPr>
              <a:t>Nugget </a:t>
            </a:r>
          </a:p>
          <a:p>
            <a:pPr lvl="1"/>
            <a:endParaRPr lang="en-US" dirty="0" smtClean="0">
              <a:cs typeface="Cambria"/>
            </a:endParaRPr>
          </a:p>
          <a:p>
            <a:pPr lvl="1"/>
            <a:endParaRPr lang="en-US" dirty="0">
              <a:cs typeface="Cambria"/>
            </a:endParaRPr>
          </a:p>
          <a:p>
            <a:pPr lvl="1"/>
            <a:endParaRPr lang="en-US" dirty="0" smtClean="0">
              <a:cs typeface="Cambria"/>
            </a:endParaRPr>
          </a:p>
          <a:p>
            <a:pPr lvl="1"/>
            <a:r>
              <a:rPr lang="en-US" dirty="0">
                <a:cs typeface="Cambria"/>
              </a:rPr>
              <a:t>S</a:t>
            </a:r>
            <a:r>
              <a:rPr lang="en-US" dirty="0" smtClean="0">
                <a:cs typeface="Cambria"/>
              </a:rPr>
              <a:t>ill is the variance at large </a:t>
            </a:r>
            <a:r>
              <a:rPr lang="en-US" dirty="0" smtClean="0">
                <a:latin typeface="Cambria"/>
                <a:cs typeface="Cambria"/>
              </a:rPr>
              <a:t>h</a:t>
            </a:r>
            <a:r>
              <a:rPr lang="en-US" dirty="0" smtClean="0">
                <a:cs typeface="Cambria"/>
              </a:rPr>
              <a:t>, sill = </a:t>
            </a:r>
            <a:r>
              <a:rPr lang="en-US" i="1" dirty="0" smtClean="0">
                <a:latin typeface="Cambria"/>
                <a:cs typeface="Cambria"/>
              </a:rPr>
              <a:t>C</a:t>
            </a:r>
            <a:r>
              <a:rPr lang="en-US" dirty="0" smtClean="0">
                <a:latin typeface="Cambria"/>
                <a:cs typeface="Cambria"/>
              </a:rPr>
              <a:t>(0)</a:t>
            </a:r>
            <a:r>
              <a:rPr lang="en-US" dirty="0" smtClean="0">
                <a:cs typeface="Cambria"/>
              </a:rPr>
              <a:t>, partial </a:t>
            </a:r>
            <a:r>
              <a:rPr lang="en-US" dirty="0">
                <a:cs typeface="Cambria"/>
              </a:rPr>
              <a:t>sill = </a:t>
            </a:r>
            <a:r>
              <a:rPr lang="en-US" i="1" dirty="0">
                <a:latin typeface="Cambria"/>
                <a:cs typeface="Cambria"/>
              </a:rPr>
              <a:t>C</a:t>
            </a:r>
            <a:r>
              <a:rPr lang="en-US" dirty="0">
                <a:latin typeface="Cambria"/>
                <a:cs typeface="Cambria"/>
              </a:rPr>
              <a:t>(0)</a:t>
            </a:r>
            <a:r>
              <a:rPr lang="en-US" dirty="0">
                <a:cs typeface="Cambria"/>
              </a:rPr>
              <a:t> </a:t>
            </a:r>
            <a:r>
              <a:rPr lang="en-US" dirty="0" smtClean="0">
                <a:latin typeface="Cambria"/>
                <a:cs typeface="Cambria"/>
              </a:rPr>
              <a:t>– </a:t>
            </a:r>
            <a:r>
              <a:rPr lang="en-US" i="1" dirty="0" smtClean="0">
                <a:latin typeface="Cambria"/>
                <a:cs typeface="Cambria"/>
              </a:rPr>
              <a:t>c</a:t>
            </a:r>
            <a:r>
              <a:rPr lang="en-US" i="1" baseline="-25000" dirty="0" smtClean="0">
                <a:latin typeface="Cambria"/>
                <a:cs typeface="Cambria"/>
              </a:rPr>
              <a:t>0</a:t>
            </a:r>
          </a:p>
          <a:p>
            <a:pPr lvl="1"/>
            <a:r>
              <a:rPr lang="en-US" dirty="0" smtClean="0">
                <a:cs typeface="Cambria"/>
              </a:rPr>
              <a:t>Range = min </a:t>
            </a:r>
            <a:r>
              <a:rPr lang="en-US" i="1" dirty="0" smtClean="0">
                <a:latin typeface="Cambria"/>
                <a:cs typeface="Cambria"/>
              </a:rPr>
              <a:t>r</a:t>
            </a:r>
            <a:r>
              <a:rPr lang="en-US" dirty="0" smtClean="0">
                <a:cs typeface="Cambria"/>
              </a:rPr>
              <a:t> where </a:t>
            </a:r>
            <a:r>
              <a:rPr lang="en-US" i="1" dirty="0" err="1" smtClean="0">
                <a:latin typeface="Cambria"/>
                <a:cs typeface="Cambria"/>
              </a:rPr>
              <a:t>γ</a:t>
            </a:r>
            <a:r>
              <a:rPr lang="en-US" dirty="0" smtClean="0">
                <a:latin typeface="Cambria"/>
                <a:cs typeface="Cambria"/>
              </a:rPr>
              <a:t>(r(1+e))=</a:t>
            </a:r>
            <a:r>
              <a:rPr lang="en-US" i="1" dirty="0" smtClean="0">
                <a:latin typeface="Cambria"/>
                <a:cs typeface="Cambria"/>
              </a:rPr>
              <a:t>C</a:t>
            </a:r>
            <a:r>
              <a:rPr lang="en-US" dirty="0" smtClean="0">
                <a:latin typeface="Cambria"/>
                <a:cs typeface="Cambria"/>
              </a:rPr>
              <a:t>(0) </a:t>
            </a:r>
            <a:r>
              <a:rPr lang="en-US" dirty="0" smtClean="0">
                <a:cs typeface="Cambria"/>
              </a:rPr>
              <a:t>= sill</a:t>
            </a:r>
          </a:p>
          <a:p>
            <a:pPr lvl="1"/>
            <a:endParaRPr lang="en-US" dirty="0">
              <a:latin typeface="Cambria"/>
              <a:cs typeface="Cambria"/>
            </a:endParaRPr>
          </a:p>
          <a:p>
            <a:pPr lvl="1"/>
            <a:endParaRPr lang="en-US" dirty="0" smtClean="0">
              <a:latin typeface="Cambria"/>
              <a:cs typeface="Cambria"/>
            </a:endParaRPr>
          </a:p>
          <a:p>
            <a:pPr lvl="1"/>
            <a:endParaRPr lang="en-US" dirty="0">
              <a:latin typeface="Cambria"/>
              <a:cs typeface="Cambria"/>
            </a:endParaRPr>
          </a:p>
          <a:p>
            <a:pPr lvl="1"/>
            <a:endParaRPr lang="en-US" dirty="0" smtClean="0">
              <a:cs typeface="Cambria"/>
            </a:endParaRPr>
          </a:p>
          <a:p>
            <a:pPr marL="0" indent="0">
              <a:buNone/>
            </a:pPr>
            <a:endParaRPr lang="en-US" dirty="0" smtClean="0">
              <a:cs typeface="Cambria"/>
            </a:endParaRPr>
          </a:p>
          <a:p>
            <a:pPr lvl="1"/>
            <a:endParaRPr lang="en-US" dirty="0" smtClean="0">
              <a:cs typeface="Cambria"/>
            </a:endParaRPr>
          </a:p>
          <a:p>
            <a:endParaRPr lang="en-US" dirty="0" smtClean="0">
              <a:cs typeface="Cambria"/>
            </a:endParaRPr>
          </a:p>
          <a:p>
            <a:pPr marL="0" indent="0">
              <a:buNone/>
            </a:pPr>
            <a:endParaRPr lang="en-US" dirty="0">
              <a:cs typeface="Cambria"/>
            </a:endParaRPr>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3090212935"/>
              </p:ext>
            </p:extLst>
          </p:nvPr>
        </p:nvGraphicFramePr>
        <p:xfrm>
          <a:off x="1778704" y="1972735"/>
          <a:ext cx="2819400" cy="406400"/>
        </p:xfrm>
        <a:graphic>
          <a:graphicData uri="http://schemas.openxmlformats.org/presentationml/2006/ole">
            <mc:AlternateContent xmlns:mc="http://schemas.openxmlformats.org/markup-compatibility/2006">
              <mc:Choice xmlns:v="urn:schemas-microsoft-com:vml" Requires="v">
                <p:oleObj spid="_x0000_s12381" name="Equation" r:id="rId4" imgW="1409700" imgH="203200" progId="Equation.DSMT4">
                  <p:embed/>
                </p:oleObj>
              </mc:Choice>
              <mc:Fallback>
                <p:oleObj name="Equation" r:id="rId4" imgW="1409700" imgH="203200" progId="Equation.DSMT4">
                  <p:embed/>
                  <p:pic>
                    <p:nvPicPr>
                      <p:cNvPr id="0" name=""/>
                      <p:cNvPicPr/>
                      <p:nvPr/>
                    </p:nvPicPr>
                    <p:blipFill>
                      <a:blip r:embed="rId5"/>
                      <a:stretch>
                        <a:fillRect/>
                      </a:stretch>
                    </p:blipFill>
                    <p:spPr>
                      <a:xfrm>
                        <a:off x="1778704" y="1972735"/>
                        <a:ext cx="2819400" cy="4064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1325950785"/>
              </p:ext>
            </p:extLst>
          </p:nvPr>
        </p:nvGraphicFramePr>
        <p:xfrm>
          <a:off x="1846792" y="2957160"/>
          <a:ext cx="2311400" cy="406400"/>
        </p:xfrm>
        <a:graphic>
          <a:graphicData uri="http://schemas.openxmlformats.org/presentationml/2006/ole">
            <mc:AlternateContent xmlns:mc="http://schemas.openxmlformats.org/markup-compatibility/2006">
              <mc:Choice xmlns:v="urn:schemas-microsoft-com:vml" Requires="v">
                <p:oleObj spid="_x0000_s12382" name="Equation" r:id="rId6" imgW="1155700" imgH="203200" progId="Equation.DSMT4">
                  <p:embed/>
                </p:oleObj>
              </mc:Choice>
              <mc:Fallback>
                <p:oleObj name="Equation" r:id="rId6" imgW="1155700" imgH="203200" progId="Equation.DSMT4">
                  <p:embed/>
                  <p:pic>
                    <p:nvPicPr>
                      <p:cNvPr id="0" name=""/>
                      <p:cNvPicPr/>
                      <p:nvPr/>
                    </p:nvPicPr>
                    <p:blipFill>
                      <a:blip r:embed="rId7"/>
                      <a:stretch>
                        <a:fillRect/>
                      </a:stretch>
                    </p:blipFill>
                    <p:spPr>
                      <a:xfrm>
                        <a:off x="1846792" y="2957160"/>
                        <a:ext cx="2311400" cy="406400"/>
                      </a:xfrm>
                      <a:prstGeom prst="rect">
                        <a:avLst/>
                      </a:prstGeom>
                    </p:spPr>
                  </p:pic>
                </p:oleObj>
              </mc:Fallback>
            </mc:AlternateContent>
          </a:graphicData>
        </a:graphic>
      </p:graphicFrame>
      <p:graphicFrame>
        <p:nvGraphicFramePr>
          <p:cNvPr id="7" name="Object 6"/>
          <p:cNvGraphicFramePr>
            <a:graphicFrameLocks noChangeAspect="1"/>
          </p:cNvGraphicFramePr>
          <p:nvPr>
            <p:extLst>
              <p:ext uri="{D42A27DB-BD31-4B8C-83A1-F6EECF244321}">
                <p14:modId xmlns:p14="http://schemas.microsoft.com/office/powerpoint/2010/main" val="2540808424"/>
              </p:ext>
            </p:extLst>
          </p:nvPr>
        </p:nvGraphicFramePr>
        <p:xfrm>
          <a:off x="1933575" y="3772781"/>
          <a:ext cx="3556000" cy="1549400"/>
        </p:xfrm>
        <a:graphic>
          <a:graphicData uri="http://schemas.openxmlformats.org/presentationml/2006/ole">
            <mc:AlternateContent xmlns:mc="http://schemas.openxmlformats.org/markup-compatibility/2006">
              <mc:Choice xmlns:v="urn:schemas-microsoft-com:vml" Requires="v">
                <p:oleObj spid="_x0000_s12383" name="Equation" r:id="rId8" imgW="1778000" imgH="774700" progId="Equation.DSMT4">
                  <p:embed/>
                </p:oleObj>
              </mc:Choice>
              <mc:Fallback>
                <p:oleObj name="Equation" r:id="rId8" imgW="1778000" imgH="774700" progId="Equation.DSMT4">
                  <p:embed/>
                  <p:pic>
                    <p:nvPicPr>
                      <p:cNvPr id="0" name=""/>
                      <p:cNvPicPr/>
                      <p:nvPr/>
                    </p:nvPicPr>
                    <p:blipFill>
                      <a:blip r:embed="rId9"/>
                      <a:stretch>
                        <a:fillRect/>
                      </a:stretch>
                    </p:blipFill>
                    <p:spPr>
                      <a:xfrm>
                        <a:off x="1933575" y="3772781"/>
                        <a:ext cx="3556000" cy="1549400"/>
                      </a:xfrm>
                      <a:prstGeom prst="rect">
                        <a:avLst/>
                      </a:prstGeom>
                    </p:spPr>
                  </p:pic>
                </p:oleObj>
              </mc:Fallback>
            </mc:AlternateContent>
          </a:graphicData>
        </a:graphic>
      </p:graphicFrame>
    </p:spTree>
    <p:extLst>
      <p:ext uri="{BB962C8B-B14F-4D97-AF65-F5344CB8AC3E}">
        <p14:creationId xmlns:p14="http://schemas.microsoft.com/office/powerpoint/2010/main" val="17026279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stretch>
            <a:fillRect/>
          </a:stretch>
        </p:blipFill>
        <p:spPr>
          <a:xfrm>
            <a:off x="719667" y="1516662"/>
            <a:ext cx="7680960" cy="4861560"/>
          </a:xfrm>
          <a:prstGeom prst="rect">
            <a:avLst/>
          </a:prstGeom>
        </p:spPr>
      </p:pic>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err="1" smtClean="0"/>
              <a:t>Variogram</a:t>
            </a:r>
            <a:r>
              <a:rPr lang="en-US" dirty="0" smtClean="0"/>
              <a:t> components</a:t>
            </a:r>
          </a:p>
          <a:p>
            <a:endParaRPr lang="en-US" dirty="0"/>
          </a:p>
          <a:p>
            <a:pPr marL="0" indent="0">
              <a:buNone/>
            </a:pPr>
            <a:endParaRPr lang="en-US" dirty="0"/>
          </a:p>
        </p:txBody>
      </p:sp>
      <p:cxnSp>
        <p:nvCxnSpPr>
          <p:cNvPr id="6" name="Straight Connector 5"/>
          <p:cNvCxnSpPr/>
          <p:nvPr/>
        </p:nvCxnSpPr>
        <p:spPr>
          <a:xfrm flipV="1">
            <a:off x="1608664" y="2624664"/>
            <a:ext cx="6872112" cy="14112"/>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2229553" y="4797776"/>
            <a:ext cx="838691" cy="369332"/>
          </a:xfrm>
          <a:prstGeom prst="rect">
            <a:avLst/>
          </a:prstGeom>
          <a:noFill/>
        </p:spPr>
        <p:txBody>
          <a:bodyPr wrap="none" rtlCol="0">
            <a:spAutoFit/>
          </a:bodyPr>
          <a:lstStyle/>
          <a:p>
            <a:r>
              <a:rPr lang="en-US" dirty="0" smtClean="0"/>
              <a:t>nugget</a:t>
            </a:r>
            <a:endParaRPr lang="en-US" dirty="0"/>
          </a:p>
        </p:txBody>
      </p:sp>
      <p:sp>
        <p:nvSpPr>
          <p:cNvPr id="11" name="TextBox 10"/>
          <p:cNvSpPr txBox="1"/>
          <p:nvPr/>
        </p:nvSpPr>
        <p:spPr>
          <a:xfrm>
            <a:off x="1817512" y="2678290"/>
            <a:ext cx="433870" cy="369332"/>
          </a:xfrm>
          <a:prstGeom prst="rect">
            <a:avLst/>
          </a:prstGeom>
          <a:noFill/>
        </p:spPr>
        <p:txBody>
          <a:bodyPr wrap="none" rtlCol="0">
            <a:spAutoFit/>
          </a:bodyPr>
          <a:lstStyle/>
          <a:p>
            <a:r>
              <a:rPr lang="en-US" dirty="0" smtClean="0"/>
              <a:t>sill</a:t>
            </a:r>
            <a:endParaRPr lang="en-US" dirty="0"/>
          </a:p>
        </p:txBody>
      </p:sp>
      <p:sp>
        <p:nvSpPr>
          <p:cNvPr id="13" name="TextBox 12"/>
          <p:cNvSpPr txBox="1"/>
          <p:nvPr/>
        </p:nvSpPr>
        <p:spPr>
          <a:xfrm>
            <a:off x="3454400" y="4131733"/>
            <a:ext cx="720495" cy="369332"/>
          </a:xfrm>
          <a:prstGeom prst="rect">
            <a:avLst/>
          </a:prstGeom>
          <a:noFill/>
        </p:spPr>
        <p:txBody>
          <a:bodyPr wrap="none" rtlCol="0">
            <a:spAutoFit/>
          </a:bodyPr>
          <a:lstStyle/>
          <a:p>
            <a:r>
              <a:rPr lang="en-US" dirty="0" smtClean="0"/>
              <a:t>range</a:t>
            </a:r>
            <a:endParaRPr lang="en-US" dirty="0"/>
          </a:p>
        </p:txBody>
      </p:sp>
      <p:sp>
        <p:nvSpPr>
          <p:cNvPr id="14" name="Left Brace 13"/>
          <p:cNvSpPr/>
          <p:nvPr/>
        </p:nvSpPr>
        <p:spPr>
          <a:xfrm rot="16200000">
            <a:off x="3633615" y="1912052"/>
            <a:ext cx="409217" cy="3922888"/>
          </a:xfrm>
          <a:prstGeom prst="leftBrace">
            <a:avLst>
              <a:gd name="adj1" fmla="val 8333"/>
              <a:gd name="adj2" fmla="val 49394"/>
            </a:avLst>
          </a:prstGeom>
          <a:ln>
            <a:solidFill>
              <a:srgbClr val="0000FF"/>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 name="Right Brace 14"/>
          <p:cNvSpPr/>
          <p:nvPr/>
        </p:nvSpPr>
        <p:spPr>
          <a:xfrm>
            <a:off x="2003773" y="4783665"/>
            <a:ext cx="141111" cy="423333"/>
          </a:xfrm>
          <a:prstGeom prst="rightBrace">
            <a:avLst/>
          </a:prstGeom>
          <a:ln>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5068110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The functional forms of the </a:t>
            </a:r>
            <a:r>
              <a:rPr lang="en-US" dirty="0" err="1" smtClean="0"/>
              <a:t>semivariogram</a:t>
            </a:r>
            <a:r>
              <a:rPr lang="en-US" dirty="0" smtClean="0"/>
              <a:t> </a:t>
            </a:r>
            <a:r>
              <a:rPr lang="en-US" i="1" dirty="0" err="1" smtClean="0">
                <a:latin typeface="Cambria"/>
                <a:cs typeface="Cambria"/>
              </a:rPr>
              <a:t>γ</a:t>
            </a:r>
            <a:r>
              <a:rPr lang="en-US" dirty="0" smtClean="0">
                <a:latin typeface="Cambria"/>
                <a:cs typeface="Cambria"/>
              </a:rPr>
              <a:t>(</a:t>
            </a:r>
            <a:r>
              <a:rPr lang="en-US" b="1" dirty="0" smtClean="0">
                <a:latin typeface="Cambria"/>
                <a:cs typeface="Cambria"/>
              </a:rPr>
              <a:t>h</a:t>
            </a:r>
            <a:r>
              <a:rPr lang="en-US" dirty="0" smtClean="0">
                <a:latin typeface="Cambria"/>
                <a:cs typeface="Cambria"/>
              </a:rPr>
              <a:t>)</a:t>
            </a:r>
            <a:r>
              <a:rPr lang="en-US" i="1" baseline="-25000" dirty="0" smtClean="0">
                <a:latin typeface="Cambria"/>
                <a:cs typeface="Cambria"/>
              </a:rPr>
              <a:t> </a:t>
            </a:r>
            <a:r>
              <a:rPr lang="en-US" dirty="0" smtClean="0">
                <a:latin typeface="Cambria"/>
                <a:cs typeface="Cambria"/>
              </a:rPr>
              <a:t> </a:t>
            </a:r>
            <a:r>
              <a:rPr lang="en-US" dirty="0" smtClean="0">
                <a:cs typeface="Cambria"/>
              </a:rPr>
              <a:t>are </a:t>
            </a:r>
            <a:r>
              <a:rPr lang="en-US" dirty="0">
                <a:cs typeface="Cambria"/>
              </a:rPr>
              <a:t>related to the covariance functions, for example the exponential </a:t>
            </a:r>
            <a:r>
              <a:rPr lang="en-US" dirty="0" err="1">
                <a:cs typeface="Cambria"/>
              </a:rPr>
              <a:t>semivariogram</a:t>
            </a:r>
            <a:r>
              <a:rPr lang="en-US" dirty="0">
                <a:cs typeface="Cambria"/>
              </a:rPr>
              <a:t> </a:t>
            </a:r>
            <a:r>
              <a:rPr lang="en-US" dirty="0" smtClean="0">
                <a:cs typeface="Cambria"/>
              </a:rPr>
              <a:t>is:</a:t>
            </a:r>
            <a:endParaRPr lang="en-US" dirty="0">
              <a:cs typeface="Cambria"/>
            </a:endParaRPr>
          </a:p>
          <a:p>
            <a:endParaRPr lang="en-US" dirty="0" smtClean="0"/>
          </a:p>
          <a:p>
            <a:endParaRPr lang="en-US" dirty="0"/>
          </a:p>
          <a:p>
            <a:pPr marL="0" indent="0">
              <a:buNone/>
            </a:pPr>
            <a:endParaRPr lang="en-US" dirty="0"/>
          </a:p>
          <a:p>
            <a:r>
              <a:rPr lang="en-US" dirty="0"/>
              <a:t>where </a:t>
            </a:r>
            <a:r>
              <a:rPr lang="en-US" i="1" dirty="0">
                <a:latin typeface="Cambria"/>
                <a:cs typeface="Cambria"/>
              </a:rPr>
              <a:t>I</a:t>
            </a:r>
            <a:r>
              <a:rPr lang="en-US" dirty="0">
                <a:latin typeface="Cambria"/>
                <a:cs typeface="Cambria"/>
              </a:rPr>
              <a:t>()</a:t>
            </a:r>
            <a:r>
              <a:rPr lang="en-US" dirty="0"/>
              <a:t> is the indicator function that equals 1 if the condition is </a:t>
            </a:r>
            <a:r>
              <a:rPr lang="en-US" dirty="0" smtClean="0"/>
              <a:t>TRUE</a:t>
            </a:r>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2498782860"/>
              </p:ext>
            </p:extLst>
          </p:nvPr>
        </p:nvGraphicFramePr>
        <p:xfrm>
          <a:off x="650640" y="2610841"/>
          <a:ext cx="7277100" cy="609600"/>
        </p:xfrm>
        <a:graphic>
          <a:graphicData uri="http://schemas.openxmlformats.org/presentationml/2006/ole">
            <mc:AlternateContent xmlns:mc="http://schemas.openxmlformats.org/markup-compatibility/2006">
              <mc:Choice xmlns:v="urn:schemas-microsoft-com:vml" Requires="v">
                <p:oleObj spid="_x0000_s4176" name="Equation" r:id="rId4" imgW="4851400" imgH="406400" progId="Equation.DSMT4">
                  <p:embed/>
                </p:oleObj>
              </mc:Choice>
              <mc:Fallback>
                <p:oleObj name="Equation" r:id="rId4" imgW="4851400" imgH="406400" progId="Equation.DSMT4">
                  <p:embed/>
                  <p:pic>
                    <p:nvPicPr>
                      <p:cNvPr id="0" name=""/>
                      <p:cNvPicPr/>
                      <p:nvPr/>
                    </p:nvPicPr>
                    <p:blipFill>
                      <a:blip r:embed="rId5"/>
                      <a:stretch>
                        <a:fillRect/>
                      </a:stretch>
                    </p:blipFill>
                    <p:spPr>
                      <a:xfrm>
                        <a:off x="650640" y="2610841"/>
                        <a:ext cx="7277100" cy="609600"/>
                      </a:xfrm>
                      <a:prstGeom prst="rect">
                        <a:avLst/>
                      </a:prstGeom>
                    </p:spPr>
                  </p:pic>
                </p:oleObj>
              </mc:Fallback>
            </mc:AlternateContent>
          </a:graphicData>
        </a:graphic>
      </p:graphicFrame>
    </p:spTree>
    <p:extLst>
      <p:ext uri="{BB962C8B-B14F-4D97-AF65-F5344CB8AC3E}">
        <p14:creationId xmlns:p14="http://schemas.microsoft.com/office/powerpoint/2010/main" val="135949675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Examples of </a:t>
            </a:r>
            <a:r>
              <a:rPr lang="en-US" b="1" dirty="0" err="1" smtClean="0"/>
              <a:t>variogram</a:t>
            </a:r>
            <a:r>
              <a:rPr lang="en-US" b="1" dirty="0" smtClean="0"/>
              <a:t> functions</a:t>
            </a:r>
          </a:p>
        </p:txBody>
      </p:sp>
      <p:pic>
        <p:nvPicPr>
          <p:cNvPr id="4" name="Picture 3"/>
          <p:cNvPicPr>
            <a:picLocks noChangeAspect="1"/>
          </p:cNvPicPr>
          <p:nvPr/>
        </p:nvPicPr>
        <p:blipFill>
          <a:blip r:embed="rId2"/>
          <a:stretch>
            <a:fillRect/>
          </a:stretch>
        </p:blipFill>
        <p:spPr>
          <a:xfrm>
            <a:off x="1127380" y="1384564"/>
            <a:ext cx="6400800" cy="5130800"/>
          </a:xfrm>
          <a:prstGeom prst="rect">
            <a:avLst/>
          </a:prstGeom>
        </p:spPr>
      </p:pic>
    </p:spTree>
    <p:extLst>
      <p:ext uri="{BB962C8B-B14F-4D97-AF65-F5344CB8AC3E}">
        <p14:creationId xmlns:p14="http://schemas.microsoft.com/office/powerpoint/2010/main" val="13056986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marL="0" indent="0">
              <a:buNone/>
            </a:pPr>
            <a:r>
              <a:rPr lang="en-US" b="1" dirty="0" smtClean="0"/>
              <a:t>Isotropy and Anisotropy</a:t>
            </a:r>
          </a:p>
          <a:p>
            <a:endParaRPr lang="en-US" dirty="0"/>
          </a:p>
          <a:p>
            <a:r>
              <a:rPr lang="en-US" dirty="0" smtClean="0"/>
              <a:t>If the spatial covariance structure is equivalent in all directions, it can be described as a function of distance only and is said to be </a:t>
            </a:r>
            <a:r>
              <a:rPr lang="en-US" i="1" dirty="0" smtClean="0"/>
              <a:t>isotropic</a:t>
            </a:r>
            <a:endParaRPr lang="en-US" dirty="0" smtClean="0"/>
          </a:p>
          <a:p>
            <a:endParaRPr lang="en-US" dirty="0"/>
          </a:p>
          <a:p>
            <a:r>
              <a:rPr lang="en-US" dirty="0" smtClean="0"/>
              <a:t>If instead, the covariance structure varies in different directions, then it is a function of the distance and direction and is said to be </a:t>
            </a:r>
            <a:r>
              <a:rPr lang="en-US" i="1" dirty="0" smtClean="0"/>
              <a:t>anisotropic</a:t>
            </a:r>
            <a:endParaRPr lang="en-US" dirty="0" smtClean="0"/>
          </a:p>
          <a:p>
            <a:endParaRPr lang="en-US" i="1" dirty="0"/>
          </a:p>
          <a:p>
            <a:r>
              <a:rPr lang="en-US" dirty="0" smtClean="0"/>
              <a:t>We must deal with anisotropy either by transforming or by constructing </a:t>
            </a:r>
            <a:r>
              <a:rPr lang="en-US" dirty="0" err="1" smtClean="0"/>
              <a:t>variograms</a:t>
            </a:r>
            <a:r>
              <a:rPr lang="en-US" dirty="0" smtClean="0"/>
              <a:t> for different directions</a:t>
            </a:r>
          </a:p>
          <a:p>
            <a:endParaRPr lang="en-US" dirty="0"/>
          </a:p>
        </p:txBody>
      </p:sp>
    </p:spTree>
    <p:extLst>
      <p:ext uri="{BB962C8B-B14F-4D97-AF65-F5344CB8AC3E}">
        <p14:creationId xmlns:p14="http://schemas.microsoft.com/office/powerpoint/2010/main" val="339398016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Why deal with space?</a:t>
            </a:r>
            <a:endParaRPr lang="en-US" dirty="0"/>
          </a:p>
        </p:txBody>
      </p:sp>
      <p:sp>
        <p:nvSpPr>
          <p:cNvPr id="3" name="Slide Number Placeholder 2"/>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0FF4530-C0A9-489F-AD78-78B1E4B1E710}" type="slidenum">
              <a:rPr kumimoji="0" lang="en-US" sz="1200" b="0" i="0" u="none" strike="noStrike" kern="1200" cap="none" spc="0" normalizeH="0" baseline="0" noProof="0" smtClean="0">
                <a:ln>
                  <a:noFill/>
                </a:ln>
                <a:solidFill>
                  <a:prstClr val="black">
                    <a:tint val="75000"/>
                  </a:prstClr>
                </a:solidFill>
                <a:effectLst/>
                <a:uLnTx/>
                <a:uFillTx/>
                <a:latin typeface="Calibri"/>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tint val="75000"/>
                </a:prstClr>
              </a:solidFill>
              <a:effectLst/>
              <a:uLnTx/>
              <a:uFillTx/>
              <a:latin typeface="Calibri"/>
              <a:ea typeface="+mn-ea"/>
              <a:cs typeface="+mn-cs"/>
            </a:endParaRPr>
          </a:p>
        </p:txBody>
      </p:sp>
      <p:sp>
        <p:nvSpPr>
          <p:cNvPr id="4" name="Content Placeholder 2"/>
          <p:cNvSpPr txBox="1">
            <a:spLocks/>
          </p:cNvSpPr>
          <p:nvPr/>
        </p:nvSpPr>
        <p:spPr>
          <a:xfrm>
            <a:off x="76200" y="2275026"/>
            <a:ext cx="8991600" cy="4506773"/>
          </a:xfrm>
          <a:prstGeom prst="rect">
            <a:avLst/>
          </a:prstGeom>
        </p:spPr>
        <p:txBody>
          <a:bodyP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14350" indent="-514350">
              <a:buFont typeface="+mj-lt"/>
              <a:buAutoNum type="arabicPeriod"/>
            </a:pPr>
            <a:r>
              <a:rPr lang="en-US" dirty="0" smtClean="0"/>
              <a:t>All processes have an underlying spatial domain to them.</a:t>
            </a:r>
          </a:p>
          <a:p>
            <a:pPr marL="514350" indent="-514350">
              <a:buFont typeface="+mj-lt"/>
              <a:buAutoNum type="arabicPeriod"/>
            </a:pPr>
            <a:r>
              <a:rPr lang="en-US" dirty="0" smtClean="0"/>
              <a:t>Many of our observations contain spatial data (whether we chose to use it or not)</a:t>
            </a:r>
          </a:p>
          <a:p>
            <a:pPr marL="514350" indent="-514350">
              <a:buFont typeface="+mj-lt"/>
              <a:buAutoNum type="arabicPeriod"/>
            </a:pPr>
            <a:r>
              <a:rPr lang="en-US" dirty="0" smtClean="0"/>
              <a:t>Gain a richer understanding of the dynamics by explicitly incorporating spatial dynamics and spatial autocorrelation</a:t>
            </a:r>
          </a:p>
        </p:txBody>
      </p:sp>
    </p:spTree>
    <p:extLst>
      <p:ext uri="{BB962C8B-B14F-4D97-AF65-F5344CB8AC3E}">
        <p14:creationId xmlns:p14="http://schemas.microsoft.com/office/powerpoint/2010/main" val="2485759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pPr marL="0" indent="0">
              <a:buNone/>
            </a:pPr>
            <a:r>
              <a:rPr lang="en-US" b="1" dirty="0"/>
              <a:t>E</a:t>
            </a:r>
            <a:r>
              <a:rPr lang="en-US" b="1" dirty="0" smtClean="0"/>
              <a:t>stimating spatial autocorrelation</a:t>
            </a:r>
          </a:p>
          <a:p>
            <a:pPr marL="0" indent="0">
              <a:buNone/>
            </a:pPr>
            <a:r>
              <a:rPr lang="en-US" b="1" dirty="0" smtClean="0"/>
              <a:t>Two-step process:</a:t>
            </a:r>
          </a:p>
          <a:p>
            <a:pPr marL="514350" indent="-514350">
              <a:buFont typeface="+mj-lt"/>
              <a:buAutoNum type="arabicPeriod"/>
            </a:pPr>
            <a:r>
              <a:rPr lang="en-US" dirty="0" smtClean="0"/>
              <a:t>Remove all trend so that have a mean 0 process </a:t>
            </a:r>
          </a:p>
          <a:p>
            <a:pPr marL="514350" indent="-514350">
              <a:buFont typeface="+mj-lt"/>
              <a:buAutoNum type="arabicPeriod"/>
            </a:pPr>
            <a:r>
              <a:rPr lang="en-US" dirty="0" smtClean="0"/>
              <a:t>Evaluate spatial autocorrelation in residuals with Moran’s I</a:t>
            </a:r>
          </a:p>
          <a:p>
            <a:pPr marL="514350" indent="-514350">
              <a:buFont typeface="+mj-lt"/>
              <a:buAutoNum type="arabicPeriod"/>
            </a:pPr>
            <a:r>
              <a:rPr lang="en-US" dirty="0" smtClean="0"/>
              <a:t>Calculate empirical </a:t>
            </a:r>
            <a:r>
              <a:rPr lang="en-US" dirty="0" err="1" smtClean="0"/>
              <a:t>semivariogram</a:t>
            </a:r>
            <a:endParaRPr lang="en-US" dirty="0" smtClean="0"/>
          </a:p>
          <a:p>
            <a:pPr marL="914400" lvl="1" indent="-514350"/>
            <a:r>
              <a:rPr lang="en-US" dirty="0" smtClean="0"/>
              <a:t>Classic estimator</a:t>
            </a:r>
          </a:p>
          <a:p>
            <a:pPr marL="914400" lvl="1" indent="-514350"/>
            <a:r>
              <a:rPr lang="en-US" dirty="0" smtClean="0"/>
              <a:t>Robust estimator</a:t>
            </a:r>
          </a:p>
          <a:p>
            <a:pPr marL="514350" indent="-514350">
              <a:buFont typeface="+mj-lt"/>
              <a:buAutoNum type="arabicPeriod"/>
            </a:pPr>
            <a:r>
              <a:rPr lang="en-US" dirty="0" smtClean="0"/>
              <a:t>Fit theoretical </a:t>
            </a:r>
            <a:r>
              <a:rPr lang="en-US" dirty="0" err="1" smtClean="0"/>
              <a:t>variogram</a:t>
            </a:r>
            <a:r>
              <a:rPr lang="en-US" dirty="0" smtClean="0"/>
              <a:t> to empirical </a:t>
            </a:r>
            <a:r>
              <a:rPr lang="en-US" dirty="0" err="1" smtClean="0"/>
              <a:t>semivariogram</a:t>
            </a:r>
            <a:endParaRPr lang="en-US" dirty="0" smtClean="0"/>
          </a:p>
          <a:p>
            <a:pPr marL="914400" lvl="1" indent="-514350"/>
            <a:r>
              <a:rPr lang="en-US" dirty="0" smtClean="0"/>
              <a:t>Obtain estimates of nugget, range, and sill</a:t>
            </a:r>
          </a:p>
          <a:p>
            <a:pPr marL="0" indent="0">
              <a:buNone/>
            </a:pPr>
            <a:r>
              <a:rPr lang="en-US" b="1" dirty="0" smtClean="0"/>
              <a:t>One-step process:</a:t>
            </a:r>
          </a:p>
          <a:p>
            <a:pPr marL="514350" indent="-514350">
              <a:buFont typeface="+mj-lt"/>
              <a:buAutoNum type="arabicPeriod"/>
            </a:pPr>
            <a:r>
              <a:rPr lang="en-US" dirty="0" smtClean="0"/>
              <a:t>Estimate trend and spatial covariance parameters simultaneously</a:t>
            </a:r>
          </a:p>
          <a:p>
            <a:pPr marL="0" indent="0">
              <a:buNone/>
            </a:pPr>
            <a:endParaRPr lang="en-US" dirty="0"/>
          </a:p>
        </p:txBody>
      </p:sp>
    </p:spTree>
    <p:extLst>
      <p:ext uri="{BB962C8B-B14F-4D97-AF65-F5344CB8AC3E}">
        <p14:creationId xmlns:p14="http://schemas.microsoft.com/office/powerpoint/2010/main" val="27226832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lnSpcReduction="10000"/>
          </a:bodyPr>
          <a:lstStyle/>
          <a:p>
            <a:pPr marL="0" indent="0">
              <a:buNone/>
            </a:pPr>
            <a:r>
              <a:rPr lang="en-US" b="1" dirty="0" smtClean="0"/>
              <a:t>Test of spatial autocorrelation</a:t>
            </a:r>
          </a:p>
          <a:p>
            <a:r>
              <a:rPr lang="en-US" dirty="0" smtClean="0"/>
              <a:t>Need a test of whether spatial autocorrelation is likely</a:t>
            </a:r>
          </a:p>
          <a:p>
            <a:endParaRPr lang="en-US" dirty="0"/>
          </a:p>
          <a:p>
            <a:r>
              <a:rPr lang="en-US" dirty="0" smtClean="0"/>
              <a:t>Moran’s I</a:t>
            </a:r>
          </a:p>
          <a:p>
            <a:endParaRPr lang="en-US" dirty="0"/>
          </a:p>
          <a:p>
            <a:pPr marL="457200" lvl="1" indent="0">
              <a:buNone/>
            </a:pPr>
            <a:r>
              <a:rPr lang="en-US" dirty="0"/>
              <a:t>w</a:t>
            </a:r>
            <a:r>
              <a:rPr lang="en-US" dirty="0" smtClean="0"/>
              <a:t>here </a:t>
            </a:r>
            <a:r>
              <a:rPr lang="en-US" i="1" dirty="0" smtClean="0"/>
              <a:t>N</a:t>
            </a:r>
            <a:r>
              <a:rPr lang="en-US" dirty="0" smtClean="0"/>
              <a:t>  </a:t>
            </a:r>
            <a:r>
              <a:rPr lang="en-US" dirty="0"/>
              <a:t>is the number of spatial units indexed by </a:t>
            </a:r>
            <a:r>
              <a:rPr lang="en-US" dirty="0" err="1"/>
              <a:t>i</a:t>
            </a:r>
            <a:r>
              <a:rPr lang="en-US" dirty="0" smtClean="0"/>
              <a:t> and j </a:t>
            </a:r>
            <a:r>
              <a:rPr lang="en-US" dirty="0"/>
              <a:t>and </a:t>
            </a:r>
            <a:r>
              <a:rPr lang="en-US" dirty="0" smtClean="0"/>
              <a:t>X  </a:t>
            </a:r>
            <a:r>
              <a:rPr lang="en-US" dirty="0"/>
              <a:t>is the variable of interest; </a:t>
            </a:r>
            <a:r>
              <a:rPr lang="en-US" dirty="0" smtClean="0"/>
              <a:t>and </a:t>
            </a:r>
            <a:r>
              <a:rPr lang="en-US" i="1" dirty="0" smtClean="0"/>
              <a:t>w</a:t>
            </a:r>
            <a:r>
              <a:rPr lang="en-US" dirty="0" smtClean="0"/>
              <a:t> </a:t>
            </a:r>
            <a:r>
              <a:rPr lang="en-US" dirty="0"/>
              <a:t>is an element of a matrix of spatial weights.</a:t>
            </a:r>
          </a:p>
          <a:p>
            <a:pPr marL="457200" lvl="1" indent="0">
              <a:buNone/>
            </a:pPr>
            <a:r>
              <a:rPr lang="en-US" dirty="0"/>
              <a:t>The expected value of Moran's </a:t>
            </a:r>
            <a:r>
              <a:rPr lang="en-US" i="1" dirty="0"/>
              <a:t>I</a:t>
            </a:r>
            <a:r>
              <a:rPr lang="en-US" dirty="0"/>
              <a:t> under the null hypothesis of no spatial autocorrelation </a:t>
            </a:r>
            <a:r>
              <a:rPr lang="en-US" dirty="0" smtClean="0"/>
              <a:t>is </a:t>
            </a:r>
            <a:endParaRPr lang="en-US" dirty="0"/>
          </a:p>
          <a:p>
            <a:endParaRPr lang="en-US" dirty="0" smtClean="0"/>
          </a:p>
          <a:p>
            <a:r>
              <a:rPr lang="en-US" dirty="0" smtClean="0"/>
              <a:t>Implemented in R packages </a:t>
            </a:r>
            <a:r>
              <a:rPr lang="en-US" b="1" dirty="0" err="1" smtClean="0"/>
              <a:t>spdep</a:t>
            </a:r>
            <a:r>
              <a:rPr lang="en-US" dirty="0" smtClean="0"/>
              <a:t> and </a:t>
            </a:r>
            <a:r>
              <a:rPr lang="en-US" b="1" dirty="0" smtClean="0"/>
              <a:t>ape</a:t>
            </a:r>
            <a:endParaRPr lang="en-US" b="1" dirty="0"/>
          </a:p>
          <a:p>
            <a:endParaRPr lang="en-US" dirty="0"/>
          </a:p>
          <a:p>
            <a:endParaRPr lang="en-US" dirty="0" smtClean="0"/>
          </a:p>
          <a:p>
            <a:pPr marL="0" indent="0">
              <a:buNone/>
            </a:pPr>
            <a:endParaRPr lang="en-US" dirty="0" smtClean="0"/>
          </a:p>
        </p:txBody>
      </p:sp>
      <p:graphicFrame>
        <p:nvGraphicFramePr>
          <p:cNvPr id="4" name="Object 3"/>
          <p:cNvGraphicFramePr>
            <a:graphicFrameLocks noChangeAspect="1"/>
          </p:cNvGraphicFramePr>
          <p:nvPr>
            <p:extLst>
              <p:ext uri="{D42A27DB-BD31-4B8C-83A1-F6EECF244321}">
                <p14:modId xmlns:p14="http://schemas.microsoft.com/office/powerpoint/2010/main" val="4215130033"/>
              </p:ext>
            </p:extLst>
          </p:nvPr>
        </p:nvGraphicFramePr>
        <p:xfrm>
          <a:off x="2607734" y="2191454"/>
          <a:ext cx="3543300" cy="1066800"/>
        </p:xfrm>
        <a:graphic>
          <a:graphicData uri="http://schemas.openxmlformats.org/presentationml/2006/ole">
            <mc:AlternateContent xmlns:mc="http://schemas.openxmlformats.org/markup-compatibility/2006">
              <mc:Choice xmlns:v="urn:schemas-microsoft-com:vml" Requires="v">
                <p:oleObj spid="_x0000_s1096" name="Equation" r:id="rId3" imgW="2362200" imgH="711200" progId="Equation.DSMT4">
                  <p:embed/>
                </p:oleObj>
              </mc:Choice>
              <mc:Fallback>
                <p:oleObj name="Equation" r:id="rId3" imgW="2362200" imgH="711200" progId="Equation.DSMT4">
                  <p:embed/>
                  <p:pic>
                    <p:nvPicPr>
                      <p:cNvPr id="0" name=""/>
                      <p:cNvPicPr/>
                      <p:nvPr/>
                    </p:nvPicPr>
                    <p:blipFill>
                      <a:blip r:embed="rId4"/>
                      <a:stretch>
                        <a:fillRect/>
                      </a:stretch>
                    </p:blipFill>
                    <p:spPr>
                      <a:xfrm>
                        <a:off x="2607734" y="2191454"/>
                        <a:ext cx="3543300" cy="10668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063715150"/>
              </p:ext>
            </p:extLst>
          </p:nvPr>
        </p:nvGraphicFramePr>
        <p:xfrm>
          <a:off x="4086578" y="5046841"/>
          <a:ext cx="1377950" cy="733425"/>
        </p:xfrm>
        <a:graphic>
          <a:graphicData uri="http://schemas.openxmlformats.org/presentationml/2006/ole">
            <mc:AlternateContent xmlns:mc="http://schemas.openxmlformats.org/markup-compatibility/2006">
              <mc:Choice xmlns:v="urn:schemas-microsoft-com:vml" Requires="v">
                <p:oleObj spid="_x0000_s1097" name="Equation" r:id="rId5" imgW="787400" imgH="419100" progId="Equation.DSMT4">
                  <p:embed/>
                </p:oleObj>
              </mc:Choice>
              <mc:Fallback>
                <p:oleObj name="Equation" r:id="rId5" imgW="787400" imgH="419100" progId="Equation.DSMT4">
                  <p:embed/>
                  <p:pic>
                    <p:nvPicPr>
                      <p:cNvPr id="0" name=""/>
                      <p:cNvPicPr/>
                      <p:nvPr/>
                    </p:nvPicPr>
                    <p:blipFill>
                      <a:blip r:embed="rId6"/>
                      <a:stretch>
                        <a:fillRect/>
                      </a:stretch>
                    </p:blipFill>
                    <p:spPr>
                      <a:xfrm>
                        <a:off x="4086578" y="5046841"/>
                        <a:ext cx="1377950" cy="733425"/>
                      </a:xfrm>
                      <a:prstGeom prst="rect">
                        <a:avLst/>
                      </a:prstGeom>
                    </p:spPr>
                  </p:pic>
                </p:oleObj>
              </mc:Fallback>
            </mc:AlternateContent>
          </a:graphicData>
        </a:graphic>
      </p:graphicFrame>
    </p:spTree>
    <p:extLst>
      <p:ext uri="{BB962C8B-B14F-4D97-AF65-F5344CB8AC3E}">
        <p14:creationId xmlns:p14="http://schemas.microsoft.com/office/powerpoint/2010/main" val="27194680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smtClean="0"/>
              <a:t>Spatial data – we will start with a simulated, 2</a:t>
            </a:r>
            <a:r>
              <a:rPr lang="en-US" baseline="30000" dirty="0" smtClean="0"/>
              <a:t>nd</a:t>
            </a:r>
            <a:r>
              <a:rPr lang="en-US" dirty="0" smtClean="0"/>
              <a:t> order stationary data series</a:t>
            </a:r>
          </a:p>
          <a:p>
            <a:endParaRPr lang="en-US" dirty="0"/>
          </a:p>
        </p:txBody>
      </p:sp>
      <p:pic>
        <p:nvPicPr>
          <p:cNvPr id="6" name="Picture 5"/>
          <p:cNvPicPr>
            <a:picLocks noChangeAspect="1"/>
          </p:cNvPicPr>
          <p:nvPr/>
        </p:nvPicPr>
        <p:blipFill>
          <a:blip r:embed="rId2"/>
          <a:stretch>
            <a:fillRect/>
          </a:stretch>
        </p:blipFill>
        <p:spPr>
          <a:xfrm>
            <a:off x="522110" y="1023637"/>
            <a:ext cx="7278512" cy="5834363"/>
          </a:xfrm>
          <a:prstGeom prst="rect">
            <a:avLst/>
          </a:prstGeom>
        </p:spPr>
      </p:pic>
    </p:spTree>
    <p:extLst>
      <p:ext uri="{BB962C8B-B14F-4D97-AF65-F5344CB8AC3E}">
        <p14:creationId xmlns:p14="http://schemas.microsoft.com/office/powerpoint/2010/main" val="50055347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Empirical </a:t>
            </a:r>
            <a:r>
              <a:rPr lang="en-US" b="1" dirty="0" err="1" smtClean="0"/>
              <a:t>variogram</a:t>
            </a:r>
            <a:endParaRPr lang="en-US" b="1" dirty="0" smtClean="0"/>
          </a:p>
          <a:p>
            <a:endParaRPr lang="en-US" dirty="0"/>
          </a:p>
          <a:p>
            <a:r>
              <a:rPr lang="en-US" dirty="0" smtClean="0"/>
              <a:t>Classic </a:t>
            </a:r>
            <a:r>
              <a:rPr lang="en-US" dirty="0" err="1" smtClean="0"/>
              <a:t>variogram</a:t>
            </a:r>
            <a:endParaRPr lang="en-US" dirty="0" smtClean="0"/>
          </a:p>
          <a:p>
            <a:endParaRPr lang="en-US" dirty="0" smtClean="0"/>
          </a:p>
          <a:p>
            <a:pPr marL="457200" lvl="1" indent="0">
              <a:buNone/>
            </a:pPr>
            <a:r>
              <a:rPr lang="en-US" dirty="0"/>
              <a:t>where </a:t>
            </a:r>
            <a:r>
              <a:rPr lang="en-US" i="1" dirty="0">
                <a:latin typeface="Cambria"/>
                <a:cs typeface="Cambria"/>
              </a:rPr>
              <a:t>z</a:t>
            </a:r>
            <a:r>
              <a:rPr lang="en-US" dirty="0"/>
              <a:t> is a datum at a particular location, </a:t>
            </a:r>
            <a:r>
              <a:rPr lang="en-US" i="1" dirty="0">
                <a:latin typeface="Cambria"/>
                <a:cs typeface="Cambria"/>
              </a:rPr>
              <a:t>h</a:t>
            </a:r>
            <a:r>
              <a:rPr lang="en-US" dirty="0"/>
              <a:t> is the distance between ordered data, and </a:t>
            </a:r>
            <a:r>
              <a:rPr lang="en-US" i="1" dirty="0">
                <a:latin typeface="Cambria"/>
                <a:cs typeface="Cambria"/>
              </a:rPr>
              <a:t>n(h)</a:t>
            </a:r>
            <a:r>
              <a:rPr lang="en-US" dirty="0"/>
              <a:t> is the number of paired data at a distance of </a:t>
            </a:r>
            <a:r>
              <a:rPr lang="en-US" i="1" dirty="0">
                <a:latin typeface="Cambria"/>
                <a:cs typeface="Cambria"/>
              </a:rPr>
              <a:t>h</a:t>
            </a:r>
          </a:p>
          <a:p>
            <a:r>
              <a:rPr lang="en-US" dirty="0" smtClean="0"/>
              <a:t>Modulus or robust </a:t>
            </a:r>
            <a:r>
              <a:rPr lang="en-US" dirty="0" err="1" smtClean="0"/>
              <a:t>variogram</a:t>
            </a:r>
            <a:r>
              <a:rPr lang="en-US" dirty="0" smtClean="0"/>
              <a:t> (</a:t>
            </a:r>
            <a:r>
              <a:rPr lang="en-US" dirty="0" err="1" smtClean="0"/>
              <a:t>Cressie</a:t>
            </a:r>
            <a:r>
              <a:rPr lang="en-US" dirty="0" smtClean="0"/>
              <a:t> 1993)</a:t>
            </a:r>
          </a:p>
        </p:txBody>
      </p:sp>
      <p:graphicFrame>
        <p:nvGraphicFramePr>
          <p:cNvPr id="5" name="Object 4"/>
          <p:cNvGraphicFramePr>
            <a:graphicFrameLocks noChangeAspect="1"/>
          </p:cNvGraphicFramePr>
          <p:nvPr>
            <p:extLst>
              <p:ext uri="{D42A27DB-BD31-4B8C-83A1-F6EECF244321}">
                <p14:modId xmlns:p14="http://schemas.microsoft.com/office/powerpoint/2010/main" val="1183808160"/>
              </p:ext>
            </p:extLst>
          </p:nvPr>
        </p:nvGraphicFramePr>
        <p:xfrm>
          <a:off x="3210101" y="2303816"/>
          <a:ext cx="3867150" cy="800100"/>
        </p:xfrm>
        <a:graphic>
          <a:graphicData uri="http://schemas.openxmlformats.org/presentationml/2006/ole">
            <mc:AlternateContent xmlns:mc="http://schemas.openxmlformats.org/markup-compatibility/2006">
              <mc:Choice xmlns:v="urn:schemas-microsoft-com:vml" Requires="v">
                <p:oleObj spid="_x0000_s9281" name="Equation" r:id="rId4" imgW="2209800" imgH="457200" progId="Equation.DSMT4">
                  <p:embed/>
                </p:oleObj>
              </mc:Choice>
              <mc:Fallback>
                <p:oleObj name="Equation" r:id="rId4" imgW="2209800" imgH="457200" progId="Equation.DSMT4">
                  <p:embed/>
                  <p:pic>
                    <p:nvPicPr>
                      <p:cNvPr id="0" name=""/>
                      <p:cNvPicPr/>
                      <p:nvPr/>
                    </p:nvPicPr>
                    <p:blipFill>
                      <a:blip r:embed="rId5"/>
                      <a:stretch>
                        <a:fillRect/>
                      </a:stretch>
                    </p:blipFill>
                    <p:spPr>
                      <a:xfrm>
                        <a:off x="3210101" y="2303816"/>
                        <a:ext cx="3867150" cy="800100"/>
                      </a:xfrm>
                      <a:prstGeom prst="rect">
                        <a:avLst/>
                      </a:prstGeom>
                    </p:spPr>
                  </p:pic>
                </p:oleObj>
              </mc:Fallback>
            </mc:AlternateContent>
          </a:graphicData>
        </a:graphic>
      </p:graphicFrame>
      <p:graphicFrame>
        <p:nvGraphicFramePr>
          <p:cNvPr id="6" name="Object 5"/>
          <p:cNvGraphicFramePr>
            <a:graphicFrameLocks noChangeAspect="1"/>
          </p:cNvGraphicFramePr>
          <p:nvPr>
            <p:extLst>
              <p:ext uri="{D42A27DB-BD31-4B8C-83A1-F6EECF244321}">
                <p14:modId xmlns:p14="http://schemas.microsoft.com/office/powerpoint/2010/main" val="3569256512"/>
              </p:ext>
            </p:extLst>
          </p:nvPr>
        </p:nvGraphicFramePr>
        <p:xfrm>
          <a:off x="1389063" y="5062538"/>
          <a:ext cx="6800850" cy="777875"/>
        </p:xfrm>
        <a:graphic>
          <a:graphicData uri="http://schemas.openxmlformats.org/presentationml/2006/ole">
            <mc:AlternateContent xmlns:mc="http://schemas.openxmlformats.org/markup-compatibility/2006">
              <mc:Choice xmlns:v="urn:schemas-microsoft-com:vml" Requires="v">
                <p:oleObj spid="_x0000_s9282" name="Equation" r:id="rId6" imgW="3886200" imgH="444500" progId="Equation.DSMT4">
                  <p:embed/>
                </p:oleObj>
              </mc:Choice>
              <mc:Fallback>
                <p:oleObj name="Equation" r:id="rId6" imgW="3886200" imgH="444500" progId="Equation.DSMT4">
                  <p:embed/>
                  <p:pic>
                    <p:nvPicPr>
                      <p:cNvPr id="0" name=""/>
                      <p:cNvPicPr/>
                      <p:nvPr/>
                    </p:nvPicPr>
                    <p:blipFill>
                      <a:blip r:embed="rId7"/>
                      <a:stretch>
                        <a:fillRect/>
                      </a:stretch>
                    </p:blipFill>
                    <p:spPr>
                      <a:xfrm>
                        <a:off x="1389063" y="5062538"/>
                        <a:ext cx="6800850" cy="777875"/>
                      </a:xfrm>
                      <a:prstGeom prst="rect">
                        <a:avLst/>
                      </a:prstGeom>
                    </p:spPr>
                  </p:pic>
                </p:oleObj>
              </mc:Fallback>
            </mc:AlternateContent>
          </a:graphicData>
        </a:graphic>
      </p:graphicFrame>
    </p:spTree>
    <p:extLst>
      <p:ext uri="{BB962C8B-B14F-4D97-AF65-F5344CB8AC3E}">
        <p14:creationId xmlns:p14="http://schemas.microsoft.com/office/powerpoint/2010/main" val="154888177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err="1" smtClean="0"/>
              <a:t>Variogram</a:t>
            </a:r>
            <a:r>
              <a:rPr lang="en-US" b="1" dirty="0" smtClean="0"/>
              <a:t> clouds</a:t>
            </a:r>
            <a:endParaRPr lang="en-US" b="1" dirty="0"/>
          </a:p>
        </p:txBody>
      </p:sp>
      <p:pic>
        <p:nvPicPr>
          <p:cNvPr id="4" name="Picture 3"/>
          <p:cNvPicPr>
            <a:picLocks noChangeAspect="1"/>
          </p:cNvPicPr>
          <p:nvPr/>
        </p:nvPicPr>
        <p:blipFill>
          <a:blip r:embed="rId2"/>
          <a:stretch>
            <a:fillRect/>
          </a:stretch>
        </p:blipFill>
        <p:spPr>
          <a:xfrm>
            <a:off x="0" y="1371600"/>
            <a:ext cx="9118600" cy="5130800"/>
          </a:xfrm>
          <a:prstGeom prst="rect">
            <a:avLst/>
          </a:prstGeom>
        </p:spPr>
      </p:pic>
    </p:spTree>
    <p:extLst>
      <p:ext uri="{BB962C8B-B14F-4D97-AF65-F5344CB8AC3E}">
        <p14:creationId xmlns:p14="http://schemas.microsoft.com/office/powerpoint/2010/main" val="15239546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0" y="1032934"/>
            <a:ext cx="9118600" cy="5130800"/>
          </a:xfrm>
          <a:prstGeom prst="rect">
            <a:avLst/>
          </a:prstGeom>
        </p:spPr>
      </p:pic>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Binned </a:t>
            </a:r>
            <a:r>
              <a:rPr lang="en-US" b="1" dirty="0" err="1" smtClean="0"/>
              <a:t>variogram</a:t>
            </a:r>
            <a:r>
              <a:rPr lang="en-US" b="1" dirty="0" smtClean="0"/>
              <a:t> clouds</a:t>
            </a:r>
            <a:endParaRPr lang="en-US" b="1" dirty="0"/>
          </a:p>
        </p:txBody>
      </p:sp>
    </p:spTree>
    <p:extLst>
      <p:ext uri="{BB962C8B-B14F-4D97-AF65-F5344CB8AC3E}">
        <p14:creationId xmlns:p14="http://schemas.microsoft.com/office/powerpoint/2010/main" val="41154653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Empirical </a:t>
            </a:r>
            <a:r>
              <a:rPr lang="en-US" b="1" dirty="0" err="1" smtClean="0"/>
              <a:t>variogram</a:t>
            </a:r>
            <a:endParaRPr lang="en-US" b="1" dirty="0"/>
          </a:p>
        </p:txBody>
      </p:sp>
      <p:pic>
        <p:nvPicPr>
          <p:cNvPr id="4" name="Picture 3"/>
          <p:cNvPicPr>
            <a:picLocks noChangeAspect="1"/>
          </p:cNvPicPr>
          <p:nvPr/>
        </p:nvPicPr>
        <p:blipFill>
          <a:blip r:embed="rId2"/>
          <a:stretch>
            <a:fillRect/>
          </a:stretch>
        </p:blipFill>
        <p:spPr>
          <a:xfrm>
            <a:off x="0" y="1286934"/>
            <a:ext cx="9118600" cy="5130800"/>
          </a:xfrm>
          <a:prstGeom prst="rect">
            <a:avLst/>
          </a:prstGeom>
        </p:spPr>
      </p:pic>
    </p:spTree>
    <p:extLst>
      <p:ext uri="{BB962C8B-B14F-4D97-AF65-F5344CB8AC3E}">
        <p14:creationId xmlns:p14="http://schemas.microsoft.com/office/powerpoint/2010/main" val="381427417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smtClean="0"/>
              <a:t>Fitting theoretical to empirical </a:t>
            </a:r>
            <a:r>
              <a:rPr lang="en-US" dirty="0" err="1" smtClean="0"/>
              <a:t>variogram</a:t>
            </a:r>
            <a:endParaRPr lang="en-US" dirty="0"/>
          </a:p>
        </p:txBody>
      </p:sp>
      <p:pic>
        <p:nvPicPr>
          <p:cNvPr id="4" name="Picture 3"/>
          <p:cNvPicPr>
            <a:picLocks noChangeAspect="1"/>
          </p:cNvPicPr>
          <p:nvPr/>
        </p:nvPicPr>
        <p:blipFill>
          <a:blip r:embed="rId2"/>
          <a:stretch>
            <a:fillRect/>
          </a:stretch>
        </p:blipFill>
        <p:spPr>
          <a:xfrm>
            <a:off x="246942" y="1071033"/>
            <a:ext cx="8411481" cy="5293078"/>
          </a:xfrm>
          <a:prstGeom prst="rect">
            <a:avLst/>
          </a:prstGeom>
        </p:spPr>
      </p:pic>
    </p:spTree>
    <p:extLst>
      <p:ext uri="{BB962C8B-B14F-4D97-AF65-F5344CB8AC3E}">
        <p14:creationId xmlns:p14="http://schemas.microsoft.com/office/powerpoint/2010/main" val="141506703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err="1" smtClean="0"/>
              <a:t>Kriging</a:t>
            </a:r>
            <a:r>
              <a:rPr lang="en-US" dirty="0"/>
              <a:t> </a:t>
            </a:r>
            <a:r>
              <a:rPr lang="en-US" dirty="0" smtClean="0"/>
              <a:t>- spatial prediction</a:t>
            </a:r>
          </a:p>
          <a:p>
            <a:endParaRPr lang="en-US" dirty="0"/>
          </a:p>
          <a:p>
            <a:endParaRPr lang="en-US" dirty="0" smtClean="0"/>
          </a:p>
          <a:p>
            <a:endParaRPr lang="en-US" dirty="0"/>
          </a:p>
        </p:txBody>
      </p:sp>
      <p:pic>
        <p:nvPicPr>
          <p:cNvPr id="4" name="Picture 3"/>
          <p:cNvPicPr>
            <a:picLocks noChangeAspect="1"/>
          </p:cNvPicPr>
          <p:nvPr/>
        </p:nvPicPr>
        <p:blipFill>
          <a:blip r:embed="rId2"/>
          <a:stretch>
            <a:fillRect/>
          </a:stretch>
        </p:blipFill>
        <p:spPr>
          <a:xfrm>
            <a:off x="1628032" y="996810"/>
            <a:ext cx="5889410" cy="5889410"/>
          </a:xfrm>
          <a:prstGeom prst="rect">
            <a:avLst/>
          </a:prstGeom>
        </p:spPr>
      </p:pic>
    </p:spTree>
    <p:extLst>
      <p:ext uri="{BB962C8B-B14F-4D97-AF65-F5344CB8AC3E}">
        <p14:creationId xmlns:p14="http://schemas.microsoft.com/office/powerpoint/2010/main" val="134335623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buNone/>
            </a:pPr>
            <a:r>
              <a:rPr lang="en-US" b="1" dirty="0" smtClean="0"/>
              <a:t>Simulating spatially </a:t>
            </a:r>
            <a:r>
              <a:rPr lang="en-US" b="1" dirty="0" err="1" smtClean="0"/>
              <a:t>autocorrelated</a:t>
            </a:r>
            <a:r>
              <a:rPr lang="en-US" b="1" dirty="0" smtClean="0"/>
              <a:t> data</a:t>
            </a:r>
          </a:p>
          <a:p>
            <a:pPr marL="0" indent="0">
              <a:buNone/>
            </a:pPr>
            <a:endParaRPr lang="en-US" dirty="0" smtClean="0"/>
          </a:p>
          <a:p>
            <a:endParaRPr lang="en-US" dirty="0"/>
          </a:p>
          <a:p>
            <a:endParaRPr lang="en-US" dirty="0" smtClean="0"/>
          </a:p>
          <a:p>
            <a:endParaRPr lang="en-US" dirty="0"/>
          </a:p>
        </p:txBody>
      </p:sp>
      <p:pic>
        <p:nvPicPr>
          <p:cNvPr id="4" name="Picture 3"/>
          <p:cNvPicPr>
            <a:picLocks noChangeAspect="1"/>
          </p:cNvPicPr>
          <p:nvPr/>
        </p:nvPicPr>
        <p:blipFill>
          <a:blip r:embed="rId2"/>
          <a:stretch>
            <a:fillRect/>
          </a:stretch>
        </p:blipFill>
        <p:spPr>
          <a:xfrm>
            <a:off x="1570114" y="1568028"/>
            <a:ext cx="5120640" cy="5120640"/>
          </a:xfrm>
          <a:prstGeom prst="rect">
            <a:avLst/>
          </a:prstGeom>
          <a:noFill/>
        </p:spPr>
      </p:pic>
    </p:spTree>
    <p:extLst>
      <p:ext uri="{BB962C8B-B14F-4D97-AF65-F5344CB8AC3E}">
        <p14:creationId xmlns:p14="http://schemas.microsoft.com/office/powerpoint/2010/main" val="136011442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pPr marL="0" indent="0">
              <a:buNone/>
            </a:pPr>
            <a:r>
              <a:rPr lang="en-US" b="1" dirty="0" smtClean="0"/>
              <a:t>Why should we fit models that incorporate spatial autocorrelation?</a:t>
            </a:r>
          </a:p>
          <a:p>
            <a:r>
              <a:rPr lang="en-US" dirty="0" smtClean="0"/>
              <a:t>Failure to incorporate the spatial autocorrelation may lead to incorrect inference on the factors that describe the mean portion of the model.</a:t>
            </a:r>
          </a:p>
          <a:p>
            <a:r>
              <a:rPr lang="en-US" dirty="0" smtClean="0"/>
              <a:t>For example – what if have an animal that likes to group?</a:t>
            </a:r>
          </a:p>
          <a:p>
            <a:pPr lvl="1"/>
            <a:r>
              <a:rPr lang="en-US" dirty="0" smtClean="0"/>
              <a:t>Some occupied habitat may be due to high quality habitat and some marginal habitat may be occupied to be close to other conspecifics.  Failure to take the spatial correlation into account will lead to assuming that the marginal habitat is high quality.</a:t>
            </a:r>
          </a:p>
          <a:p>
            <a:r>
              <a:rPr lang="en-US" dirty="0" smtClean="0"/>
              <a:t>How might this play out for a territorial species?</a:t>
            </a:r>
            <a:endParaRPr lang="en-US" dirty="0"/>
          </a:p>
        </p:txBody>
      </p:sp>
    </p:spTree>
    <p:extLst>
      <p:ext uri="{BB962C8B-B14F-4D97-AF65-F5344CB8AC3E}">
        <p14:creationId xmlns:p14="http://schemas.microsoft.com/office/powerpoint/2010/main" val="1010258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85000" lnSpcReduction="20000"/>
          </a:bodyPr>
          <a:lstStyle/>
          <a:p>
            <a:pPr marL="0" indent="0">
              <a:buNone/>
            </a:pPr>
            <a:r>
              <a:rPr lang="en-US" b="1" dirty="0" smtClean="0"/>
              <a:t>Simulation methods</a:t>
            </a:r>
          </a:p>
          <a:p>
            <a:endParaRPr lang="en-US" dirty="0" smtClean="0"/>
          </a:p>
          <a:p>
            <a:endParaRPr lang="en-US" dirty="0"/>
          </a:p>
          <a:p>
            <a:pPr marL="0" indent="0">
              <a:buNone/>
            </a:pPr>
            <a:endParaRPr lang="en-US" dirty="0" smtClean="0"/>
          </a:p>
          <a:p>
            <a:pPr marL="0" indent="0">
              <a:buNone/>
            </a:pPr>
            <a:endParaRPr lang="en-US" dirty="0" smtClean="0"/>
          </a:p>
          <a:p>
            <a:r>
              <a:rPr lang="en-US" dirty="0" err="1" smtClean="0"/>
              <a:t>Choleski</a:t>
            </a:r>
            <a:r>
              <a:rPr lang="en-US" dirty="0" smtClean="0"/>
              <a:t> Decomposition - decompose </a:t>
            </a:r>
            <a:r>
              <a:rPr lang="en-US" dirty="0" err="1" smtClean="0">
                <a:latin typeface="Cambria"/>
                <a:cs typeface="Cambria"/>
              </a:rPr>
              <a:t>Σ</a:t>
            </a:r>
            <a:r>
              <a:rPr lang="en-US" dirty="0" smtClean="0"/>
              <a:t> using two triangular matrices </a:t>
            </a:r>
            <a:r>
              <a:rPr lang="en-US" i="1" dirty="0" smtClean="0">
                <a:latin typeface="Cambria"/>
                <a:cs typeface="Cambria"/>
              </a:rPr>
              <a:t>L</a:t>
            </a:r>
            <a:r>
              <a:rPr lang="en-US" i="1" dirty="0" smtClean="0"/>
              <a:t> </a:t>
            </a:r>
            <a:r>
              <a:rPr lang="en-US" dirty="0" smtClean="0"/>
              <a:t>and</a:t>
            </a:r>
            <a:r>
              <a:rPr lang="en-US" i="1" dirty="0" smtClean="0"/>
              <a:t> </a:t>
            </a:r>
            <a:r>
              <a:rPr lang="en-US" i="1" dirty="0" smtClean="0">
                <a:latin typeface="Cambria"/>
                <a:cs typeface="Cambria"/>
              </a:rPr>
              <a:t>L’,</a:t>
            </a:r>
            <a:r>
              <a:rPr lang="en-US" dirty="0" smtClean="0">
                <a:cs typeface="Cambria"/>
              </a:rPr>
              <a:t> use </a:t>
            </a:r>
            <a:r>
              <a:rPr lang="en-US" i="1" dirty="0" smtClean="0">
                <a:latin typeface="Cambria"/>
                <a:cs typeface="Cambria"/>
              </a:rPr>
              <a:t>L</a:t>
            </a:r>
            <a:r>
              <a:rPr lang="en-US" dirty="0" smtClean="0">
                <a:latin typeface="Cambria"/>
                <a:cs typeface="Cambria"/>
              </a:rPr>
              <a:t> </a:t>
            </a:r>
            <a:r>
              <a:rPr lang="en-US" dirty="0" smtClean="0">
                <a:cs typeface="Cambria"/>
              </a:rPr>
              <a:t>to create correlated random effects from </a:t>
            </a:r>
            <a:r>
              <a:rPr lang="en-US" dirty="0" err="1" smtClean="0">
                <a:cs typeface="Cambria"/>
              </a:rPr>
              <a:t>iid</a:t>
            </a:r>
            <a:r>
              <a:rPr lang="en-US" dirty="0" smtClean="0">
                <a:cs typeface="Cambria"/>
              </a:rPr>
              <a:t> random variables </a:t>
            </a:r>
            <a:r>
              <a:rPr lang="en-US" b="1" dirty="0" smtClean="0">
                <a:latin typeface="Cambria"/>
                <a:cs typeface="Cambria"/>
              </a:rPr>
              <a:t>e</a:t>
            </a:r>
          </a:p>
          <a:p>
            <a:endParaRPr lang="en-US" b="1" dirty="0">
              <a:latin typeface="Cambria"/>
              <a:cs typeface="Cambria"/>
            </a:endParaRPr>
          </a:p>
          <a:p>
            <a:endParaRPr lang="en-US" b="1" dirty="0" smtClean="0">
              <a:latin typeface="Cambria"/>
              <a:cs typeface="Cambria"/>
            </a:endParaRPr>
          </a:p>
          <a:p>
            <a:endParaRPr lang="en-US" b="1" dirty="0" smtClean="0"/>
          </a:p>
          <a:p>
            <a:r>
              <a:rPr lang="en-US" b="1" dirty="0" err="1" smtClean="0"/>
              <a:t>RandomFields</a:t>
            </a:r>
            <a:r>
              <a:rPr lang="en-US" dirty="0" smtClean="0"/>
              <a:t> - simulation </a:t>
            </a:r>
            <a:r>
              <a:rPr lang="en-US" dirty="0"/>
              <a:t>of stationary and isotropic random fields </a:t>
            </a:r>
            <a:r>
              <a:rPr lang="en-US" dirty="0" smtClean="0"/>
              <a:t>including </a:t>
            </a:r>
            <a:r>
              <a:rPr lang="en-US" dirty="0" err="1"/>
              <a:t>circulant</a:t>
            </a:r>
            <a:r>
              <a:rPr lang="en-US" dirty="0"/>
              <a:t> embedding, turning bands, </a:t>
            </a:r>
            <a:r>
              <a:rPr lang="en-US" dirty="0" smtClean="0"/>
              <a:t>and decomposition methods</a:t>
            </a:r>
            <a:endParaRPr lang="en-US" dirty="0"/>
          </a:p>
          <a:p>
            <a:endParaRPr lang="en-US" b="1" dirty="0" smtClean="0">
              <a:latin typeface="Cambria"/>
              <a:cs typeface="Cambria"/>
            </a:endParaRPr>
          </a:p>
          <a:p>
            <a:endParaRPr lang="en-US" dirty="0" smtClean="0">
              <a:latin typeface="Cambria"/>
              <a:cs typeface="Cambria"/>
            </a:endParaRPr>
          </a:p>
          <a:p>
            <a:pPr marL="457200" lvl="1" indent="0">
              <a:buNone/>
            </a:pPr>
            <a:endParaRPr lang="en-US" dirty="0" smtClean="0"/>
          </a:p>
          <a:p>
            <a:endParaRPr lang="en-US" dirty="0"/>
          </a:p>
          <a:p>
            <a:endParaRPr lang="en-US" dirty="0" smtClean="0"/>
          </a:p>
          <a:p>
            <a:endParaRPr lang="en-US" dirty="0"/>
          </a:p>
          <a:p>
            <a:endParaRPr lang="en-US" dirty="0" smtClean="0"/>
          </a:p>
          <a:p>
            <a:endParaRPr lang="en-US" dirty="0" smtClean="0"/>
          </a:p>
          <a:p>
            <a:endParaRPr lang="en-US" dirty="0" smtClean="0"/>
          </a:p>
          <a:p>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1065026360"/>
              </p:ext>
            </p:extLst>
          </p:nvPr>
        </p:nvGraphicFramePr>
        <p:xfrm>
          <a:off x="555274" y="1138943"/>
          <a:ext cx="4318000" cy="2057400"/>
        </p:xfrm>
        <a:graphic>
          <a:graphicData uri="http://schemas.openxmlformats.org/presentationml/2006/ole">
            <mc:AlternateContent xmlns:mc="http://schemas.openxmlformats.org/markup-compatibility/2006">
              <mc:Choice xmlns:v="urn:schemas-microsoft-com:vml" Requires="v">
                <p:oleObj spid="_x0000_s16433" name="Equation" r:id="rId4" imgW="2159000" imgH="1028700" progId="Equation.DSMT4">
                  <p:embed/>
                </p:oleObj>
              </mc:Choice>
              <mc:Fallback>
                <p:oleObj name="Equation" r:id="rId4" imgW="2159000" imgH="1028700" progId="Equation.DSMT4">
                  <p:embed/>
                  <p:pic>
                    <p:nvPicPr>
                      <p:cNvPr id="0" name=""/>
                      <p:cNvPicPr/>
                      <p:nvPr/>
                    </p:nvPicPr>
                    <p:blipFill>
                      <a:blip r:embed="rId5"/>
                      <a:stretch>
                        <a:fillRect/>
                      </a:stretch>
                    </p:blipFill>
                    <p:spPr>
                      <a:xfrm>
                        <a:off x="555274" y="1138943"/>
                        <a:ext cx="4318000" cy="2057400"/>
                      </a:xfrm>
                      <a:prstGeom prst="rect">
                        <a:avLst/>
                      </a:prstGeom>
                    </p:spPr>
                  </p:pic>
                </p:oleObj>
              </mc:Fallback>
            </mc:AlternateContent>
          </a:graphicData>
        </a:graphic>
      </p:graphicFrame>
      <p:graphicFrame>
        <p:nvGraphicFramePr>
          <p:cNvPr id="5" name="Object 4"/>
          <p:cNvGraphicFramePr>
            <a:graphicFrameLocks noChangeAspect="1"/>
          </p:cNvGraphicFramePr>
          <p:nvPr>
            <p:extLst>
              <p:ext uri="{D42A27DB-BD31-4B8C-83A1-F6EECF244321}">
                <p14:modId xmlns:p14="http://schemas.microsoft.com/office/powerpoint/2010/main" val="1778928312"/>
              </p:ext>
            </p:extLst>
          </p:nvPr>
        </p:nvGraphicFramePr>
        <p:xfrm>
          <a:off x="602545" y="4072468"/>
          <a:ext cx="1371600" cy="1320800"/>
        </p:xfrm>
        <a:graphic>
          <a:graphicData uri="http://schemas.openxmlformats.org/presentationml/2006/ole">
            <mc:AlternateContent xmlns:mc="http://schemas.openxmlformats.org/markup-compatibility/2006">
              <mc:Choice xmlns:v="urn:schemas-microsoft-com:vml" Requires="v">
                <p:oleObj spid="_x0000_s16434" name="Equation" r:id="rId6" imgW="685800" imgH="660400" progId="Equation.DSMT4">
                  <p:embed/>
                </p:oleObj>
              </mc:Choice>
              <mc:Fallback>
                <p:oleObj name="Equation" r:id="rId6" imgW="685800" imgH="660400" progId="Equation.DSMT4">
                  <p:embed/>
                  <p:pic>
                    <p:nvPicPr>
                      <p:cNvPr id="0" name=""/>
                      <p:cNvPicPr/>
                      <p:nvPr/>
                    </p:nvPicPr>
                    <p:blipFill>
                      <a:blip r:embed="rId7"/>
                      <a:stretch>
                        <a:fillRect/>
                      </a:stretch>
                    </p:blipFill>
                    <p:spPr>
                      <a:xfrm>
                        <a:off x="602545" y="4072468"/>
                        <a:ext cx="1371600" cy="1320800"/>
                      </a:xfrm>
                      <a:prstGeom prst="rect">
                        <a:avLst/>
                      </a:prstGeom>
                    </p:spPr>
                  </p:pic>
                </p:oleObj>
              </mc:Fallback>
            </mc:AlternateContent>
          </a:graphicData>
        </a:graphic>
      </p:graphicFrame>
    </p:spTree>
    <p:extLst>
      <p:ext uri="{BB962C8B-B14F-4D97-AF65-F5344CB8AC3E}">
        <p14:creationId xmlns:p14="http://schemas.microsoft.com/office/powerpoint/2010/main" val="35578425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r>
              <a:rPr lang="en-US" b="1" dirty="0" smtClean="0"/>
              <a:t>Extensions: </a:t>
            </a:r>
          </a:p>
          <a:p>
            <a:r>
              <a:rPr lang="en-US" dirty="0" smtClean="0"/>
              <a:t>Anisotropy – </a:t>
            </a:r>
            <a:r>
              <a:rPr lang="en-US" dirty="0" err="1" smtClean="0"/>
              <a:t>variograms</a:t>
            </a:r>
            <a:r>
              <a:rPr lang="en-US" dirty="0" smtClean="0"/>
              <a:t> in multiple directions</a:t>
            </a:r>
          </a:p>
          <a:p>
            <a:r>
              <a:rPr lang="en-US" dirty="0" smtClean="0"/>
              <a:t>Ordinary </a:t>
            </a:r>
            <a:r>
              <a:rPr lang="en-US" dirty="0" err="1" smtClean="0"/>
              <a:t>Kriging</a:t>
            </a:r>
            <a:endParaRPr lang="en-US" dirty="0" smtClean="0"/>
          </a:p>
          <a:p>
            <a:r>
              <a:rPr lang="en-US" dirty="0" smtClean="0"/>
              <a:t>Simple </a:t>
            </a:r>
            <a:r>
              <a:rPr lang="en-US" dirty="0" err="1" smtClean="0"/>
              <a:t>Kriging</a:t>
            </a:r>
            <a:endParaRPr lang="en-US" dirty="0"/>
          </a:p>
          <a:p>
            <a:r>
              <a:rPr lang="en-US" dirty="0" smtClean="0"/>
              <a:t>Universal </a:t>
            </a:r>
            <a:r>
              <a:rPr lang="en-US" dirty="0" err="1" smtClean="0"/>
              <a:t>Kriging</a:t>
            </a:r>
            <a:r>
              <a:rPr lang="en-US" dirty="0"/>
              <a:t> </a:t>
            </a:r>
            <a:r>
              <a:rPr lang="en-US" dirty="0" smtClean="0"/>
              <a:t>- fitting a model for the trend and a model for the </a:t>
            </a:r>
            <a:r>
              <a:rPr lang="en-US" dirty="0" err="1" smtClean="0"/>
              <a:t>variogram</a:t>
            </a:r>
            <a:r>
              <a:rPr lang="en-US" dirty="0" smtClean="0"/>
              <a:t> or covariance for the spatial autocorrelation </a:t>
            </a:r>
            <a:endParaRPr lang="en-US" dirty="0"/>
          </a:p>
          <a:p>
            <a:r>
              <a:rPr lang="en-US" dirty="0" err="1" smtClean="0"/>
              <a:t>Cokriging</a:t>
            </a:r>
            <a:r>
              <a:rPr lang="en-US" dirty="0" smtClean="0"/>
              <a:t> – fitting models for multivariate data </a:t>
            </a:r>
            <a:endParaRPr lang="en-US" dirty="0"/>
          </a:p>
        </p:txBody>
      </p:sp>
    </p:spTree>
    <p:extLst>
      <p:ext uri="{BB962C8B-B14F-4D97-AF65-F5344CB8AC3E}">
        <p14:creationId xmlns:p14="http://schemas.microsoft.com/office/powerpoint/2010/main" val="47825736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Some R packages for </a:t>
            </a:r>
            <a:r>
              <a:rPr lang="en-US" b="1" dirty="0" err="1" smtClean="0"/>
              <a:t>geostatistical</a:t>
            </a:r>
            <a:r>
              <a:rPr lang="en-US" b="1" dirty="0" smtClean="0"/>
              <a:t> modeling</a:t>
            </a:r>
            <a:endParaRPr lang="en-US" dirty="0"/>
          </a:p>
          <a:p>
            <a:r>
              <a:rPr lang="en-US" dirty="0"/>
              <a:t>fields</a:t>
            </a:r>
          </a:p>
          <a:p>
            <a:r>
              <a:rPr lang="en-US" dirty="0" err="1" smtClean="0"/>
              <a:t>geoR</a:t>
            </a:r>
            <a:endParaRPr lang="en-US" dirty="0" smtClean="0"/>
          </a:p>
          <a:p>
            <a:r>
              <a:rPr lang="en-US" dirty="0" err="1" smtClean="0"/>
              <a:t>geoRGLM</a:t>
            </a:r>
            <a:endParaRPr lang="en-US" dirty="0" smtClean="0"/>
          </a:p>
          <a:p>
            <a:r>
              <a:rPr lang="en-US" dirty="0" err="1" smtClean="0"/>
              <a:t>gstat</a:t>
            </a:r>
            <a:endParaRPr lang="en-US" dirty="0" smtClean="0"/>
          </a:p>
          <a:p>
            <a:r>
              <a:rPr lang="en-US" dirty="0" err="1" smtClean="0"/>
              <a:t>Rgeostats</a:t>
            </a:r>
            <a:endParaRPr lang="en-US" dirty="0" smtClean="0"/>
          </a:p>
          <a:p>
            <a:r>
              <a:rPr lang="en-US" dirty="0" smtClean="0"/>
              <a:t>Spatial</a:t>
            </a:r>
          </a:p>
          <a:p>
            <a:r>
              <a:rPr lang="en-US" dirty="0" err="1" smtClean="0"/>
              <a:t>spdep</a:t>
            </a:r>
            <a:endParaRPr lang="en-US" dirty="0" smtClean="0"/>
          </a:p>
          <a:p>
            <a:r>
              <a:rPr lang="en-US" dirty="0" err="1" smtClean="0"/>
              <a:t>RandomFields</a:t>
            </a:r>
            <a:endParaRPr lang="en-US" dirty="0" smtClean="0"/>
          </a:p>
          <a:p>
            <a:endParaRPr lang="en-US" dirty="0"/>
          </a:p>
        </p:txBody>
      </p:sp>
    </p:spTree>
    <p:extLst>
      <p:ext uri="{BB962C8B-B14F-4D97-AF65-F5344CB8AC3E}">
        <p14:creationId xmlns:p14="http://schemas.microsoft.com/office/powerpoint/2010/main" val="23359398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Case Study</a:t>
            </a:r>
            <a:r>
              <a:rPr lang="en-US" dirty="0" smtClean="0"/>
              <a:t>  </a:t>
            </a:r>
          </a:p>
          <a:p>
            <a:r>
              <a:rPr lang="en-US" dirty="0" err="1" smtClean="0"/>
              <a:t>Agostini</a:t>
            </a:r>
            <a:r>
              <a:rPr lang="en-US" dirty="0" smtClean="0"/>
              <a:t> et al. </a:t>
            </a:r>
            <a:r>
              <a:rPr lang="en-US" dirty="0"/>
              <a:t>2008. Climate–ocean variability and Pacific hake: A </a:t>
            </a:r>
            <a:r>
              <a:rPr lang="en-US" dirty="0" err="1"/>
              <a:t>geostatistical</a:t>
            </a:r>
            <a:r>
              <a:rPr lang="en-US" dirty="0"/>
              <a:t> modeling </a:t>
            </a:r>
            <a:r>
              <a:rPr lang="en-US" dirty="0" smtClean="0"/>
              <a:t>approach. </a:t>
            </a:r>
            <a:r>
              <a:rPr lang="en-US" i="1" dirty="0" smtClean="0"/>
              <a:t>J of Marine Systems</a:t>
            </a:r>
            <a:r>
              <a:rPr lang="en-US" dirty="0" smtClean="0"/>
              <a:t>, 71:237-248.</a:t>
            </a:r>
          </a:p>
          <a:p>
            <a:pPr marL="457200" lvl="1" indent="0">
              <a:buNone/>
            </a:pPr>
            <a:endParaRPr lang="en-US" i="1" dirty="0"/>
          </a:p>
        </p:txBody>
      </p:sp>
      <p:pic>
        <p:nvPicPr>
          <p:cNvPr id="4" name="Picture 3"/>
          <p:cNvPicPr>
            <a:picLocks noChangeAspect="1"/>
          </p:cNvPicPr>
          <p:nvPr/>
        </p:nvPicPr>
        <p:blipFill>
          <a:blip r:embed="rId2"/>
          <a:stretch>
            <a:fillRect/>
          </a:stretch>
        </p:blipFill>
        <p:spPr>
          <a:xfrm>
            <a:off x="774141" y="4368800"/>
            <a:ext cx="3302558" cy="2209800"/>
          </a:xfrm>
          <a:prstGeom prst="rect">
            <a:avLst/>
          </a:prstGeom>
          <a:ln w="76200" cmpd="sng">
            <a:solidFill>
              <a:schemeClr val="tx1"/>
            </a:solidFill>
          </a:ln>
        </p:spPr>
      </p:pic>
      <p:sp>
        <p:nvSpPr>
          <p:cNvPr id="5" name="TextBox 4"/>
          <p:cNvSpPr txBox="1"/>
          <p:nvPr/>
        </p:nvSpPr>
        <p:spPr>
          <a:xfrm>
            <a:off x="673100" y="6581001"/>
            <a:ext cx="1215447" cy="276999"/>
          </a:xfrm>
          <a:prstGeom prst="rect">
            <a:avLst/>
          </a:prstGeom>
          <a:noFill/>
        </p:spPr>
        <p:txBody>
          <a:bodyPr wrap="none" rtlCol="0">
            <a:spAutoFit/>
          </a:bodyPr>
          <a:lstStyle/>
          <a:p>
            <a:r>
              <a:rPr lang="en-US" sz="1200" dirty="0"/>
              <a:t>credit: sanc1717</a:t>
            </a:r>
          </a:p>
        </p:txBody>
      </p:sp>
      <p:pic>
        <p:nvPicPr>
          <p:cNvPr id="6" name="Picture 5"/>
          <p:cNvPicPr>
            <a:picLocks noChangeAspect="1"/>
          </p:cNvPicPr>
          <p:nvPr/>
        </p:nvPicPr>
        <p:blipFill>
          <a:blip r:embed="rId3"/>
          <a:stretch>
            <a:fillRect/>
          </a:stretch>
        </p:blipFill>
        <p:spPr>
          <a:xfrm>
            <a:off x="4919787" y="4279900"/>
            <a:ext cx="3106690" cy="2328831"/>
          </a:xfrm>
          <a:prstGeom prst="rect">
            <a:avLst/>
          </a:prstGeom>
          <a:ln w="57150" cmpd="sng">
            <a:solidFill>
              <a:schemeClr val="tx1"/>
            </a:solidFill>
          </a:ln>
        </p:spPr>
      </p:pic>
      <p:sp>
        <p:nvSpPr>
          <p:cNvPr id="7" name="TextBox 6"/>
          <p:cNvSpPr txBox="1"/>
          <p:nvPr/>
        </p:nvSpPr>
        <p:spPr>
          <a:xfrm>
            <a:off x="4813300" y="6581001"/>
            <a:ext cx="1645177" cy="276999"/>
          </a:xfrm>
          <a:prstGeom prst="rect">
            <a:avLst/>
          </a:prstGeom>
          <a:noFill/>
        </p:spPr>
        <p:txBody>
          <a:bodyPr wrap="none" rtlCol="0">
            <a:spAutoFit/>
          </a:bodyPr>
          <a:lstStyle/>
          <a:p>
            <a:r>
              <a:rPr lang="en-US" sz="1200" dirty="0"/>
              <a:t>credit: </a:t>
            </a:r>
            <a:r>
              <a:rPr lang="en-US" sz="1200" dirty="0" smtClean="0"/>
              <a:t>Rodney Johnson</a:t>
            </a:r>
            <a:endParaRPr lang="en-US" sz="1200" dirty="0"/>
          </a:p>
        </p:txBody>
      </p:sp>
    </p:spTree>
    <p:extLst>
      <p:ext uri="{BB962C8B-B14F-4D97-AF65-F5344CB8AC3E}">
        <p14:creationId xmlns:p14="http://schemas.microsoft.com/office/powerpoint/2010/main" val="248738558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endParaRPr lang="en-US"/>
          </a:p>
        </p:txBody>
      </p:sp>
      <p:sp>
        <p:nvSpPr>
          <p:cNvPr id="8" name="Content Placeholder 7"/>
          <p:cNvSpPr>
            <a:spLocks noGrp="1"/>
          </p:cNvSpPr>
          <p:nvPr>
            <p:ph idx="1"/>
          </p:nvPr>
        </p:nvSpPr>
        <p:spPr/>
        <p:txBody>
          <a:bodyPr/>
          <a:lstStyle/>
          <a:p>
            <a:pPr marL="0" indent="0">
              <a:buNone/>
            </a:pPr>
            <a:r>
              <a:rPr lang="en-US" b="1" dirty="0" smtClean="0"/>
              <a:t>Objective</a:t>
            </a:r>
          </a:p>
          <a:p>
            <a:r>
              <a:rPr lang="en-US" sz="2400" dirty="0" smtClean="0"/>
              <a:t>Determine environmental factors describing hake habitat while accounting for spatial autocorrelation (hake are a schooling fish so may expect spatial autocorrelation)</a:t>
            </a:r>
            <a:endParaRPr lang="en-US" sz="2400" dirty="0"/>
          </a:p>
        </p:txBody>
      </p:sp>
      <p:pic>
        <p:nvPicPr>
          <p:cNvPr id="5" name="Picture 4"/>
          <p:cNvPicPr>
            <a:picLocks noChangeAspect="1"/>
          </p:cNvPicPr>
          <p:nvPr/>
        </p:nvPicPr>
        <p:blipFill>
          <a:blip r:embed="rId3"/>
          <a:stretch>
            <a:fillRect/>
          </a:stretch>
        </p:blipFill>
        <p:spPr>
          <a:xfrm>
            <a:off x="4130944" y="2997200"/>
            <a:ext cx="4651953" cy="3492500"/>
          </a:xfrm>
          <a:prstGeom prst="rect">
            <a:avLst/>
          </a:prstGeom>
          <a:ln w="57150" cmpd="sng">
            <a:solidFill>
              <a:schemeClr val="tx1"/>
            </a:solidFill>
          </a:ln>
        </p:spPr>
      </p:pic>
      <p:pic>
        <p:nvPicPr>
          <p:cNvPr id="6" name="Picture 5"/>
          <p:cNvPicPr>
            <a:picLocks noChangeAspect="1"/>
          </p:cNvPicPr>
          <p:nvPr/>
        </p:nvPicPr>
        <p:blipFill>
          <a:blip r:embed="rId4"/>
          <a:stretch>
            <a:fillRect/>
          </a:stretch>
        </p:blipFill>
        <p:spPr>
          <a:xfrm>
            <a:off x="473782" y="2743200"/>
            <a:ext cx="3209217" cy="3962400"/>
          </a:xfrm>
          <a:prstGeom prst="rect">
            <a:avLst/>
          </a:prstGeom>
          <a:ln w="57150" cmpd="sng">
            <a:solidFill>
              <a:schemeClr val="tx1"/>
            </a:solidFill>
          </a:ln>
        </p:spPr>
      </p:pic>
    </p:spTree>
    <p:extLst>
      <p:ext uri="{BB962C8B-B14F-4D97-AF65-F5344CB8AC3E}">
        <p14:creationId xmlns:p14="http://schemas.microsoft.com/office/powerpoint/2010/main" val="245252450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fontScale="92500" lnSpcReduction="10000"/>
          </a:bodyPr>
          <a:lstStyle/>
          <a:p>
            <a:pPr marL="0" indent="0">
              <a:buNone/>
            </a:pPr>
            <a:r>
              <a:rPr lang="en-US" b="1" dirty="0" smtClean="0"/>
              <a:t>Approach</a:t>
            </a:r>
          </a:p>
          <a:p>
            <a:r>
              <a:rPr lang="en-US" dirty="0" smtClean="0"/>
              <a:t>Fit Generalized Linear Models </a:t>
            </a:r>
            <a:r>
              <a:rPr lang="en-US" dirty="0"/>
              <a:t>with </a:t>
            </a:r>
            <a:r>
              <a:rPr lang="en-US" dirty="0" smtClean="0"/>
              <a:t>spatial autocorrelation </a:t>
            </a:r>
            <a:r>
              <a:rPr lang="en-US" sz="2200" dirty="0" smtClean="0"/>
              <a:t>(notation of </a:t>
            </a:r>
            <a:r>
              <a:rPr lang="en-US" sz="2200" dirty="0" err="1" smtClean="0"/>
              <a:t>Agostini</a:t>
            </a:r>
            <a:r>
              <a:rPr lang="en-US" sz="2200" dirty="0" smtClean="0"/>
              <a:t> et al. 2008) </a:t>
            </a:r>
          </a:p>
          <a:p>
            <a:endParaRPr lang="en-US" dirty="0"/>
          </a:p>
          <a:p>
            <a:pPr marL="0" indent="0" algn="ctr">
              <a:buNone/>
            </a:pPr>
            <a:endParaRPr lang="en-US" dirty="0"/>
          </a:p>
          <a:p>
            <a:pPr marL="0" indent="0">
              <a:buNone/>
            </a:pPr>
            <a:r>
              <a:rPr lang="en-US" dirty="0" smtClean="0"/>
              <a:t>where </a:t>
            </a:r>
          </a:p>
          <a:p>
            <a:pPr lvl="1"/>
            <a:r>
              <a:rPr lang="en-US" i="1" dirty="0" err="1" smtClean="0">
                <a:latin typeface="Cambria"/>
                <a:cs typeface="Cambria"/>
              </a:rPr>
              <a:t>μ</a:t>
            </a:r>
            <a:r>
              <a:rPr lang="en-US" i="1" baseline="-25000" dirty="0" err="1" smtClean="0">
                <a:latin typeface="Cambria"/>
                <a:cs typeface="Cambria"/>
              </a:rPr>
              <a:t>i</a:t>
            </a:r>
            <a:r>
              <a:rPr lang="en-US" dirty="0" smtClean="0"/>
              <a:t> is a mean process affecting the role of habitat and is a function of covariates </a:t>
            </a:r>
            <a:r>
              <a:rPr lang="en-US" b="1" i="1" dirty="0" err="1" smtClean="0">
                <a:latin typeface="Cambria"/>
                <a:cs typeface="Cambria"/>
              </a:rPr>
              <a:t>C</a:t>
            </a:r>
            <a:r>
              <a:rPr lang="en-US" i="1" baseline="-25000" dirty="0" err="1" smtClean="0">
                <a:latin typeface="Cambria"/>
                <a:cs typeface="Cambria"/>
              </a:rPr>
              <a:t>i</a:t>
            </a:r>
            <a:r>
              <a:rPr lang="en-US" baseline="-25000" dirty="0" smtClean="0"/>
              <a:t> </a:t>
            </a:r>
            <a:r>
              <a:rPr lang="en-US" dirty="0"/>
              <a:t>(depth and current) </a:t>
            </a:r>
            <a:r>
              <a:rPr lang="en-US" dirty="0" smtClean="0"/>
              <a:t>via </a:t>
            </a:r>
            <a:r>
              <a:rPr lang="en-US" i="1" dirty="0" err="1" smtClean="0">
                <a:latin typeface="Cambria"/>
                <a:cs typeface="Cambria"/>
              </a:rPr>
              <a:t>μ</a:t>
            </a:r>
            <a:r>
              <a:rPr lang="en-US" i="1" baseline="-25000" dirty="0" err="1" smtClean="0">
                <a:latin typeface="Cambria"/>
                <a:cs typeface="Cambria"/>
              </a:rPr>
              <a:t>i</a:t>
            </a:r>
            <a:r>
              <a:rPr lang="en-US" i="1" dirty="0" smtClean="0">
                <a:latin typeface="Cambria"/>
                <a:cs typeface="Cambria"/>
              </a:rPr>
              <a:t>=</a:t>
            </a:r>
            <a:r>
              <a:rPr lang="en-US" b="1" i="1" dirty="0" err="1" smtClean="0">
                <a:latin typeface="Cambria"/>
                <a:cs typeface="Cambria"/>
              </a:rPr>
              <a:t>C</a:t>
            </a:r>
            <a:r>
              <a:rPr lang="en-US" i="1" baseline="-25000" dirty="0" err="1" smtClean="0">
                <a:latin typeface="Cambria"/>
                <a:cs typeface="Cambria"/>
              </a:rPr>
              <a:t>i</a:t>
            </a:r>
            <a:r>
              <a:rPr lang="en-US" b="1" i="1" dirty="0" smtClean="0">
                <a:latin typeface="Cambria"/>
                <a:cs typeface="Cambria"/>
              </a:rPr>
              <a:t>β</a:t>
            </a:r>
            <a:endParaRPr lang="en-US" b="1" baseline="-25000" dirty="0" smtClean="0"/>
          </a:p>
          <a:p>
            <a:pPr lvl="1"/>
            <a:r>
              <a:rPr lang="en-US" b="1" dirty="0" smtClean="0">
                <a:latin typeface="Cambria"/>
                <a:cs typeface="Cambria"/>
              </a:rPr>
              <a:t>x</a:t>
            </a:r>
            <a:r>
              <a:rPr lang="en-US" baseline="-25000" dirty="0" smtClean="0">
                <a:latin typeface="Cambria"/>
                <a:cs typeface="Cambria"/>
              </a:rPr>
              <a:t>i</a:t>
            </a:r>
            <a:r>
              <a:rPr lang="en-US" dirty="0" smtClean="0"/>
              <a:t> is the observation location</a:t>
            </a:r>
          </a:p>
          <a:p>
            <a:pPr lvl="1"/>
            <a:r>
              <a:rPr lang="en-US" i="1" dirty="0" smtClean="0">
                <a:latin typeface="Cambria"/>
                <a:cs typeface="Cambria"/>
              </a:rPr>
              <a:t>S</a:t>
            </a:r>
            <a:r>
              <a:rPr lang="en-US" dirty="0" smtClean="0">
                <a:latin typeface="Cambria"/>
                <a:cs typeface="Cambria"/>
              </a:rPr>
              <a:t>(</a:t>
            </a:r>
            <a:r>
              <a:rPr lang="en-US" b="1" dirty="0" smtClean="0">
                <a:latin typeface="Cambria"/>
                <a:cs typeface="Cambria"/>
              </a:rPr>
              <a:t>x</a:t>
            </a:r>
            <a:r>
              <a:rPr lang="en-US" baseline="-25000" dirty="0" smtClean="0">
                <a:latin typeface="Cambria"/>
                <a:cs typeface="Cambria"/>
              </a:rPr>
              <a:t>i</a:t>
            </a:r>
            <a:r>
              <a:rPr lang="en-US" dirty="0" smtClean="0">
                <a:latin typeface="Cambria"/>
                <a:cs typeface="Cambria"/>
              </a:rPr>
              <a:t>) </a:t>
            </a:r>
            <a:r>
              <a:rPr lang="en-US" dirty="0" smtClean="0"/>
              <a:t>is a stationary Gaussian process with expected value </a:t>
            </a:r>
            <a:r>
              <a:rPr lang="en-US" dirty="0" smtClean="0">
                <a:latin typeface="Cambria"/>
                <a:cs typeface="Cambria"/>
              </a:rPr>
              <a:t>E[</a:t>
            </a:r>
            <a:r>
              <a:rPr lang="en-US" i="1" dirty="0" smtClean="0">
                <a:latin typeface="Cambria"/>
                <a:cs typeface="Cambria"/>
              </a:rPr>
              <a:t>S</a:t>
            </a:r>
            <a:r>
              <a:rPr lang="en-US" dirty="0" smtClean="0">
                <a:latin typeface="Cambria"/>
                <a:cs typeface="Cambria"/>
              </a:rPr>
              <a:t>(</a:t>
            </a:r>
            <a:r>
              <a:rPr lang="en-US" b="1" dirty="0" smtClean="0">
                <a:latin typeface="Cambria"/>
                <a:cs typeface="Cambria"/>
              </a:rPr>
              <a:t>x</a:t>
            </a:r>
            <a:r>
              <a:rPr lang="en-US" dirty="0" smtClean="0">
                <a:latin typeface="Cambria"/>
                <a:cs typeface="Cambria"/>
              </a:rPr>
              <a:t>)]</a:t>
            </a:r>
            <a:r>
              <a:rPr lang="en-US" dirty="0" smtClean="0"/>
              <a:t> = </a:t>
            </a:r>
            <a:r>
              <a:rPr lang="en-US" dirty="0" smtClean="0">
                <a:latin typeface="Cambria"/>
                <a:cs typeface="Cambria"/>
              </a:rPr>
              <a:t>0</a:t>
            </a:r>
            <a:r>
              <a:rPr lang="en-US" dirty="0" smtClean="0"/>
              <a:t> and </a:t>
            </a:r>
            <a:r>
              <a:rPr lang="is-IS" dirty="0" smtClean="0">
                <a:latin typeface="Cambria"/>
                <a:cs typeface="Cambria"/>
              </a:rPr>
              <a:t>cov</a:t>
            </a:r>
            <a:r>
              <a:rPr lang="is-IS" dirty="0">
                <a:latin typeface="Cambria"/>
                <a:cs typeface="Cambria"/>
              </a:rPr>
              <a:t>[</a:t>
            </a:r>
            <a:r>
              <a:rPr lang="is-IS" i="1" dirty="0" smtClean="0">
                <a:latin typeface="Cambria"/>
                <a:cs typeface="Cambria"/>
              </a:rPr>
              <a:t>S</a:t>
            </a:r>
            <a:r>
              <a:rPr lang="is-IS" dirty="0" smtClean="0">
                <a:latin typeface="Cambria"/>
                <a:cs typeface="Cambria"/>
              </a:rPr>
              <a:t>(</a:t>
            </a:r>
            <a:r>
              <a:rPr lang="is-IS" b="1" dirty="0" smtClean="0">
                <a:latin typeface="Cambria"/>
                <a:cs typeface="Cambria"/>
              </a:rPr>
              <a:t>x</a:t>
            </a:r>
            <a:r>
              <a:rPr lang="is-IS" baseline="-25000" dirty="0" smtClean="0">
                <a:latin typeface="Cambria"/>
                <a:cs typeface="Cambria"/>
              </a:rPr>
              <a:t>i</a:t>
            </a:r>
            <a:r>
              <a:rPr lang="is-IS" dirty="0" smtClean="0">
                <a:latin typeface="Cambria"/>
                <a:cs typeface="Cambria"/>
              </a:rPr>
              <a:t>),</a:t>
            </a:r>
            <a:r>
              <a:rPr lang="is-IS" i="1" dirty="0" smtClean="0">
                <a:latin typeface="Cambria"/>
                <a:cs typeface="Cambria"/>
              </a:rPr>
              <a:t>S</a:t>
            </a:r>
            <a:r>
              <a:rPr lang="is-IS" dirty="0" smtClean="0">
                <a:latin typeface="Cambria"/>
                <a:cs typeface="Cambria"/>
              </a:rPr>
              <a:t>(</a:t>
            </a:r>
            <a:r>
              <a:rPr lang="is-IS" b="1" dirty="0" smtClean="0">
                <a:latin typeface="Cambria"/>
                <a:cs typeface="Cambria"/>
              </a:rPr>
              <a:t>x</a:t>
            </a:r>
            <a:r>
              <a:rPr lang="is-IS" baseline="-25000" dirty="0" smtClean="0">
                <a:latin typeface="Cambria"/>
                <a:cs typeface="Cambria"/>
              </a:rPr>
              <a:t>j</a:t>
            </a:r>
            <a:r>
              <a:rPr lang="is-IS" dirty="0" smtClean="0">
                <a:latin typeface="Cambria"/>
                <a:cs typeface="Cambria"/>
              </a:rPr>
              <a:t>)] = </a:t>
            </a:r>
            <a:r>
              <a:rPr lang="is-IS" i="1" dirty="0" smtClean="0">
                <a:latin typeface="Cambria"/>
                <a:cs typeface="Cambria"/>
              </a:rPr>
              <a:t>σ</a:t>
            </a:r>
            <a:r>
              <a:rPr lang="is-IS" baseline="30000" dirty="0" smtClean="0">
                <a:latin typeface="Cambria"/>
                <a:cs typeface="Cambria"/>
              </a:rPr>
              <a:t>2</a:t>
            </a:r>
            <a:r>
              <a:rPr lang="is-IS" i="1" dirty="0" smtClean="0">
                <a:latin typeface="Cambria"/>
                <a:cs typeface="Cambria"/>
              </a:rPr>
              <a:t>ρ</a:t>
            </a:r>
            <a:r>
              <a:rPr lang="is-IS" dirty="0" smtClean="0">
                <a:latin typeface="Cambria"/>
                <a:cs typeface="Cambria"/>
              </a:rPr>
              <a:t>(</a:t>
            </a:r>
            <a:r>
              <a:rPr lang="en-US" b="1" dirty="0" smtClean="0">
                <a:latin typeface="Cambria"/>
                <a:cs typeface="Cambria"/>
              </a:rPr>
              <a:t>x</a:t>
            </a:r>
            <a:r>
              <a:rPr lang="en-US" baseline="-25000" dirty="0" smtClean="0">
                <a:latin typeface="Cambria"/>
                <a:cs typeface="Cambria"/>
              </a:rPr>
              <a:t>i</a:t>
            </a:r>
            <a:r>
              <a:rPr lang="is-IS" dirty="0">
                <a:latin typeface="Cambria"/>
                <a:cs typeface="Cambria"/>
              </a:rPr>
              <a:t> </a:t>
            </a:r>
            <a:r>
              <a:rPr lang="is-IS" dirty="0" smtClean="0">
                <a:latin typeface="Cambria"/>
                <a:cs typeface="Cambria"/>
              </a:rPr>
              <a:t>– </a:t>
            </a:r>
            <a:r>
              <a:rPr lang="en-US" b="1" dirty="0" err="1" smtClean="0">
                <a:latin typeface="Cambria"/>
                <a:cs typeface="Cambria"/>
              </a:rPr>
              <a:t>x</a:t>
            </a:r>
            <a:r>
              <a:rPr lang="en-US" baseline="-25000" dirty="0" err="1" smtClean="0">
                <a:latin typeface="Cambria"/>
                <a:cs typeface="Cambria"/>
              </a:rPr>
              <a:t>j</a:t>
            </a:r>
            <a:r>
              <a:rPr lang="en-US" dirty="0" smtClean="0">
                <a:latin typeface="Cambria"/>
                <a:cs typeface="Cambria"/>
              </a:rPr>
              <a:t>)</a:t>
            </a:r>
            <a:r>
              <a:rPr lang="en-US" dirty="0" smtClean="0"/>
              <a:t> where </a:t>
            </a:r>
            <a:r>
              <a:rPr lang="is-IS" i="1" dirty="0" smtClean="0">
                <a:latin typeface="Cambria"/>
                <a:cs typeface="Cambria"/>
              </a:rPr>
              <a:t>σ</a:t>
            </a:r>
            <a:r>
              <a:rPr lang="is-IS" baseline="30000" dirty="0" smtClean="0">
                <a:latin typeface="Cambria"/>
                <a:cs typeface="Cambria"/>
              </a:rPr>
              <a:t>2</a:t>
            </a:r>
            <a:r>
              <a:rPr lang="is-IS" dirty="0" smtClean="0"/>
              <a:t>=variance and </a:t>
            </a:r>
            <a:r>
              <a:rPr lang="is-IS" i="1" dirty="0" smtClean="0">
                <a:latin typeface="Cambria"/>
                <a:cs typeface="Cambria"/>
              </a:rPr>
              <a:t>ρ</a:t>
            </a:r>
            <a:r>
              <a:rPr lang="is-IS" dirty="0" smtClean="0"/>
              <a:t> = correlation coefficient) </a:t>
            </a:r>
          </a:p>
          <a:p>
            <a:pPr lvl="1"/>
            <a:r>
              <a:rPr lang="en-US" i="1" dirty="0" err="1" smtClean="0">
                <a:latin typeface="Cambria"/>
                <a:cs typeface="Cambria"/>
              </a:rPr>
              <a:t>ε</a:t>
            </a:r>
            <a:r>
              <a:rPr lang="en-US" i="1" baseline="-25000" dirty="0" err="1" smtClean="0">
                <a:latin typeface="Cambria"/>
                <a:cs typeface="Cambria"/>
              </a:rPr>
              <a:t>i</a:t>
            </a:r>
            <a:r>
              <a:rPr lang="en-US" dirty="0" smtClean="0"/>
              <a:t> are mutually independent with variance = </a:t>
            </a:r>
            <a:r>
              <a:rPr lang="en-US" i="1" dirty="0" smtClean="0">
                <a:latin typeface="Cambria"/>
                <a:cs typeface="Cambria"/>
              </a:rPr>
              <a:t>v</a:t>
            </a:r>
            <a:r>
              <a:rPr lang="en-US" i="1" baseline="30000" dirty="0" smtClean="0">
                <a:latin typeface="Cambria"/>
                <a:cs typeface="Cambria"/>
              </a:rPr>
              <a:t>2</a:t>
            </a:r>
            <a:endParaRPr lang="en-US" i="1" dirty="0">
              <a:latin typeface="Cambria"/>
              <a:cs typeface="Cambria"/>
            </a:endParaRPr>
          </a:p>
          <a:p>
            <a:pPr marL="0" indent="0">
              <a:buNone/>
            </a:pPr>
            <a:endParaRPr lang="is-IS" dirty="0"/>
          </a:p>
          <a:p>
            <a:pPr marL="0" indent="0">
              <a:buNone/>
            </a:pPr>
            <a:endParaRPr lang="en-US" dirty="0"/>
          </a:p>
          <a:p>
            <a:pPr marL="0" indent="0">
              <a:buNone/>
            </a:pPr>
            <a:endParaRPr lang="en-US" dirty="0"/>
          </a:p>
        </p:txBody>
      </p:sp>
      <p:graphicFrame>
        <p:nvGraphicFramePr>
          <p:cNvPr id="4" name="Object 3"/>
          <p:cNvGraphicFramePr>
            <a:graphicFrameLocks noChangeAspect="1"/>
          </p:cNvGraphicFramePr>
          <p:nvPr>
            <p:extLst>
              <p:ext uri="{D42A27DB-BD31-4B8C-83A1-F6EECF244321}">
                <p14:modId xmlns:p14="http://schemas.microsoft.com/office/powerpoint/2010/main" val="2549142737"/>
              </p:ext>
            </p:extLst>
          </p:nvPr>
        </p:nvGraphicFramePr>
        <p:xfrm>
          <a:off x="571500" y="2225675"/>
          <a:ext cx="2724150" cy="590550"/>
        </p:xfrm>
        <a:graphic>
          <a:graphicData uri="http://schemas.openxmlformats.org/presentationml/2006/ole">
            <mc:AlternateContent xmlns:mc="http://schemas.openxmlformats.org/markup-compatibility/2006">
              <mc:Choice xmlns:v="urn:schemas-microsoft-com:vml" Requires="v">
                <p:oleObj spid="_x0000_s6212" name="Equation" r:id="rId4" imgW="1816100" imgH="393700" progId="Equation.DSMT4">
                  <p:embed/>
                </p:oleObj>
              </mc:Choice>
              <mc:Fallback>
                <p:oleObj name="Equation" r:id="rId4" imgW="1816100" imgH="393700" progId="Equation.DSMT4">
                  <p:embed/>
                  <p:pic>
                    <p:nvPicPr>
                      <p:cNvPr id="0" name=""/>
                      <p:cNvPicPr/>
                      <p:nvPr/>
                    </p:nvPicPr>
                    <p:blipFill>
                      <a:blip r:embed="rId5"/>
                      <a:stretch>
                        <a:fillRect/>
                      </a:stretch>
                    </p:blipFill>
                    <p:spPr>
                      <a:xfrm>
                        <a:off x="571500" y="2225675"/>
                        <a:ext cx="2724150" cy="590550"/>
                      </a:xfrm>
                      <a:prstGeom prst="rect">
                        <a:avLst/>
                      </a:prstGeom>
                    </p:spPr>
                  </p:pic>
                </p:oleObj>
              </mc:Fallback>
            </mc:AlternateContent>
          </a:graphicData>
        </a:graphic>
      </p:graphicFrame>
    </p:spTree>
    <p:extLst>
      <p:ext uri="{BB962C8B-B14F-4D97-AF65-F5344CB8AC3E}">
        <p14:creationId xmlns:p14="http://schemas.microsoft.com/office/powerpoint/2010/main" val="233900334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normAutofit/>
          </a:bodyPr>
          <a:lstStyle/>
          <a:p>
            <a:pPr marL="0" indent="0">
              <a:buNone/>
            </a:pPr>
            <a:r>
              <a:rPr lang="en-US" b="1" dirty="0" smtClean="0"/>
              <a:t>Modeling spatial autocorrelation</a:t>
            </a:r>
            <a:endParaRPr lang="en-US" dirty="0"/>
          </a:p>
          <a:p>
            <a:r>
              <a:rPr lang="en-US" dirty="0" smtClean="0"/>
              <a:t>Used an exponential </a:t>
            </a:r>
            <a:r>
              <a:rPr lang="en-US" dirty="0" err="1" smtClean="0"/>
              <a:t>variogram</a:t>
            </a:r>
            <a:r>
              <a:rPr lang="en-US" dirty="0" smtClean="0"/>
              <a:t> to model the spatial autocorrelation </a:t>
            </a:r>
            <a:r>
              <a:rPr lang="en-US" i="1" dirty="0">
                <a:latin typeface="Cambria"/>
                <a:cs typeface="Cambria"/>
              </a:rPr>
              <a:t>S</a:t>
            </a:r>
            <a:r>
              <a:rPr lang="en-US" dirty="0">
                <a:latin typeface="Cambria"/>
                <a:cs typeface="Cambria"/>
              </a:rPr>
              <a:t>(</a:t>
            </a:r>
            <a:r>
              <a:rPr lang="en-US" b="1" dirty="0" smtClean="0">
                <a:latin typeface="Cambria"/>
                <a:cs typeface="Cambria"/>
              </a:rPr>
              <a:t>x</a:t>
            </a:r>
            <a:r>
              <a:rPr lang="en-US" dirty="0" smtClean="0">
                <a:latin typeface="Cambria"/>
                <a:cs typeface="Cambria"/>
              </a:rPr>
              <a:t>)</a:t>
            </a:r>
            <a:r>
              <a:rPr lang="en-US" dirty="0" smtClean="0"/>
              <a:t> (more on this later in the lecture)</a:t>
            </a:r>
          </a:p>
          <a:p>
            <a:endParaRPr lang="en-US" dirty="0" smtClean="0"/>
          </a:p>
          <a:p>
            <a:pPr marL="0" indent="0">
              <a:buNone/>
            </a:pPr>
            <a:endParaRPr lang="en-US" dirty="0" smtClean="0"/>
          </a:p>
          <a:p>
            <a:pPr marL="0" indent="0">
              <a:buNone/>
            </a:pPr>
            <a:r>
              <a:rPr lang="en-US" dirty="0"/>
              <a:t>w</a:t>
            </a:r>
            <a:r>
              <a:rPr lang="en-US" dirty="0" smtClean="0"/>
              <a:t>here </a:t>
            </a:r>
            <a:r>
              <a:rPr lang="en-US" dirty="0" smtClean="0">
                <a:latin typeface="Cambria"/>
                <a:cs typeface="Cambria"/>
              </a:rPr>
              <a:t>τ</a:t>
            </a:r>
            <a:r>
              <a:rPr lang="en-US" baseline="30000" dirty="0" smtClean="0">
                <a:latin typeface="Cambria"/>
                <a:cs typeface="Cambria"/>
              </a:rPr>
              <a:t>2</a:t>
            </a:r>
            <a:r>
              <a:rPr lang="en-US" dirty="0" smtClean="0">
                <a:latin typeface="Cambria"/>
                <a:cs typeface="Cambria"/>
              </a:rPr>
              <a:t> </a:t>
            </a:r>
            <a:r>
              <a:rPr lang="en-US" dirty="0" smtClean="0">
                <a:cs typeface="Cambria"/>
              </a:rPr>
              <a:t>is the small scale variability at small distances (nugget),</a:t>
            </a:r>
            <a:r>
              <a:rPr lang="en-US" dirty="0" smtClean="0">
                <a:latin typeface="Cambria"/>
                <a:cs typeface="Cambria"/>
              </a:rPr>
              <a:t> </a:t>
            </a:r>
            <a:r>
              <a:rPr lang="en-US" i="1" dirty="0" err="1" smtClean="0">
                <a:latin typeface="Cambria"/>
                <a:cs typeface="Cambria"/>
              </a:rPr>
              <a:t>ϕ</a:t>
            </a:r>
            <a:r>
              <a:rPr lang="en-US" dirty="0" smtClean="0">
                <a:latin typeface="Cambria"/>
                <a:cs typeface="Cambria"/>
              </a:rPr>
              <a:t> </a:t>
            </a:r>
            <a:r>
              <a:rPr lang="en-US" dirty="0" smtClean="0">
                <a:cs typeface="Cambria"/>
              </a:rPr>
              <a:t>is the distance over which samples are </a:t>
            </a:r>
            <a:r>
              <a:rPr lang="en-US" dirty="0" err="1" smtClean="0">
                <a:cs typeface="Cambria"/>
              </a:rPr>
              <a:t>autocorrelated</a:t>
            </a:r>
            <a:r>
              <a:rPr lang="en-US" dirty="0" smtClean="0">
                <a:cs typeface="Cambria"/>
              </a:rPr>
              <a:t> (range), and</a:t>
            </a:r>
            <a:r>
              <a:rPr lang="en-US" dirty="0" smtClean="0">
                <a:latin typeface="Cambria"/>
                <a:cs typeface="Cambria"/>
              </a:rPr>
              <a:t> </a:t>
            </a:r>
            <a:r>
              <a:rPr lang="en-US" i="1" dirty="0" smtClean="0">
                <a:latin typeface="Cambria"/>
                <a:cs typeface="Cambria"/>
              </a:rPr>
              <a:t>σ</a:t>
            </a:r>
            <a:r>
              <a:rPr lang="en-US" baseline="30000" dirty="0" smtClean="0">
                <a:latin typeface="Cambria"/>
                <a:cs typeface="Cambria"/>
              </a:rPr>
              <a:t>2</a:t>
            </a:r>
            <a:r>
              <a:rPr lang="en-US" dirty="0" smtClean="0">
                <a:latin typeface="Cambria"/>
                <a:cs typeface="Cambria"/>
              </a:rPr>
              <a:t> </a:t>
            </a:r>
            <a:r>
              <a:rPr lang="en-US" dirty="0" smtClean="0">
                <a:cs typeface="Cambria"/>
              </a:rPr>
              <a:t>is the background variability (sill)</a:t>
            </a:r>
            <a:endParaRPr lang="en-US" dirty="0"/>
          </a:p>
          <a:p>
            <a:pPr marL="742950" lvl="2" indent="-342900"/>
            <a:r>
              <a:rPr lang="en-US" dirty="0" smtClean="0"/>
              <a:t>Model </a:t>
            </a:r>
            <a:r>
              <a:rPr lang="en-US" i="1" dirty="0" smtClean="0">
                <a:latin typeface="Cambria"/>
                <a:cs typeface="Cambria"/>
              </a:rPr>
              <a:t>S</a:t>
            </a:r>
            <a:r>
              <a:rPr lang="en-US" dirty="0">
                <a:latin typeface="Cambria"/>
                <a:cs typeface="Cambria"/>
              </a:rPr>
              <a:t>(</a:t>
            </a:r>
            <a:r>
              <a:rPr lang="en-US" b="1" dirty="0" smtClean="0">
                <a:latin typeface="Cambria"/>
                <a:cs typeface="Cambria"/>
              </a:rPr>
              <a:t>x</a:t>
            </a:r>
            <a:r>
              <a:rPr lang="en-US" dirty="0" smtClean="0">
                <a:latin typeface="Cambria"/>
                <a:cs typeface="Cambria"/>
              </a:rPr>
              <a:t>) simultaneously with estimating </a:t>
            </a:r>
            <a:r>
              <a:rPr lang="en-US" b="1" i="1" dirty="0" smtClean="0">
                <a:latin typeface="Cambria"/>
                <a:cs typeface="Cambria"/>
              </a:rPr>
              <a:t>β</a:t>
            </a:r>
            <a:r>
              <a:rPr lang="en-US" b="1" baseline="-25000" dirty="0" smtClean="0"/>
              <a:t> </a:t>
            </a:r>
            <a:r>
              <a:rPr lang="en-US" dirty="0" smtClean="0">
                <a:latin typeface="Cambria"/>
                <a:cs typeface="Cambria"/>
              </a:rPr>
              <a:t>coefficients </a:t>
            </a:r>
          </a:p>
          <a:p>
            <a:pPr marL="742950" lvl="2" indent="-342900"/>
            <a:r>
              <a:rPr lang="en-US" dirty="0" smtClean="0">
                <a:latin typeface="Cambria"/>
                <a:cs typeface="Cambria"/>
              </a:rPr>
              <a:t>Use </a:t>
            </a:r>
            <a:r>
              <a:rPr lang="en-US" dirty="0" err="1" smtClean="0">
                <a:latin typeface="Cambria"/>
                <a:cs typeface="Cambria"/>
              </a:rPr>
              <a:t>GeoR</a:t>
            </a:r>
            <a:r>
              <a:rPr lang="en-US" dirty="0" smtClean="0">
                <a:latin typeface="Cambria"/>
                <a:cs typeface="Cambria"/>
              </a:rPr>
              <a:t> package in R</a:t>
            </a:r>
            <a:endParaRPr lang="en-US" dirty="0"/>
          </a:p>
          <a:p>
            <a:endParaRPr lang="en-US" dirty="0"/>
          </a:p>
        </p:txBody>
      </p:sp>
      <p:pic>
        <p:nvPicPr>
          <p:cNvPr id="4" name="Picture 3"/>
          <p:cNvPicPr>
            <a:picLocks noChangeAspect="1"/>
          </p:cNvPicPr>
          <p:nvPr/>
        </p:nvPicPr>
        <p:blipFill>
          <a:blip r:embed="rId2"/>
          <a:stretch>
            <a:fillRect/>
          </a:stretch>
        </p:blipFill>
        <p:spPr>
          <a:xfrm>
            <a:off x="618290" y="2502569"/>
            <a:ext cx="5979160" cy="977900"/>
          </a:xfrm>
          <a:prstGeom prst="rect">
            <a:avLst/>
          </a:prstGeom>
        </p:spPr>
      </p:pic>
    </p:spTree>
    <p:extLst>
      <p:ext uri="{BB962C8B-B14F-4D97-AF65-F5344CB8AC3E}">
        <p14:creationId xmlns:p14="http://schemas.microsoft.com/office/powerpoint/2010/main" val="329590205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r>
              <a:rPr lang="en-US" b="1" dirty="0" smtClean="0"/>
              <a:t>Results</a:t>
            </a:r>
            <a:endParaRPr lang="en-US" b="1" dirty="0"/>
          </a:p>
        </p:txBody>
      </p:sp>
      <p:pic>
        <p:nvPicPr>
          <p:cNvPr id="4" name="Picture 3"/>
          <p:cNvPicPr>
            <a:picLocks noChangeAspect="1"/>
          </p:cNvPicPr>
          <p:nvPr/>
        </p:nvPicPr>
        <p:blipFill>
          <a:blip r:embed="rId2"/>
          <a:stretch>
            <a:fillRect/>
          </a:stretch>
        </p:blipFill>
        <p:spPr>
          <a:xfrm>
            <a:off x="171785" y="1874242"/>
            <a:ext cx="4751494" cy="4649531"/>
          </a:xfrm>
          <a:prstGeom prst="rect">
            <a:avLst/>
          </a:prstGeom>
        </p:spPr>
      </p:pic>
      <p:pic>
        <p:nvPicPr>
          <p:cNvPr id="6" name="Picture 5"/>
          <p:cNvPicPr>
            <a:picLocks noChangeAspect="1"/>
          </p:cNvPicPr>
          <p:nvPr/>
        </p:nvPicPr>
        <p:blipFill>
          <a:blip r:embed="rId3"/>
          <a:stretch>
            <a:fillRect/>
          </a:stretch>
        </p:blipFill>
        <p:spPr>
          <a:xfrm>
            <a:off x="5160208" y="1539935"/>
            <a:ext cx="3382210" cy="4791464"/>
          </a:xfrm>
          <a:prstGeom prst="rect">
            <a:avLst/>
          </a:prstGeom>
          <a:solidFill>
            <a:schemeClr val="bg1"/>
          </a:solidFill>
        </p:spPr>
      </p:pic>
      <p:sp>
        <p:nvSpPr>
          <p:cNvPr id="7" name="TextBox 6"/>
          <p:cNvSpPr txBox="1"/>
          <p:nvPr/>
        </p:nvSpPr>
        <p:spPr>
          <a:xfrm>
            <a:off x="5694947" y="1457161"/>
            <a:ext cx="2813190" cy="338554"/>
          </a:xfrm>
          <a:prstGeom prst="rect">
            <a:avLst/>
          </a:prstGeom>
          <a:noFill/>
        </p:spPr>
        <p:txBody>
          <a:bodyPr wrap="none" rtlCol="0">
            <a:spAutoFit/>
          </a:bodyPr>
          <a:lstStyle/>
          <a:p>
            <a:r>
              <a:rPr lang="en-US" sz="1600" dirty="0" smtClean="0"/>
              <a:t>Without spatial autocorrelation</a:t>
            </a:r>
            <a:endParaRPr lang="en-US" sz="1600" dirty="0"/>
          </a:p>
        </p:txBody>
      </p:sp>
      <p:sp>
        <p:nvSpPr>
          <p:cNvPr id="8" name="TextBox 7"/>
          <p:cNvSpPr txBox="1"/>
          <p:nvPr/>
        </p:nvSpPr>
        <p:spPr>
          <a:xfrm>
            <a:off x="5780502" y="3601454"/>
            <a:ext cx="2528457" cy="338554"/>
          </a:xfrm>
          <a:prstGeom prst="rect">
            <a:avLst/>
          </a:prstGeom>
          <a:noFill/>
        </p:spPr>
        <p:txBody>
          <a:bodyPr wrap="none" rtlCol="0">
            <a:spAutoFit/>
          </a:bodyPr>
          <a:lstStyle/>
          <a:p>
            <a:r>
              <a:rPr lang="en-US" sz="1600" dirty="0" smtClean="0"/>
              <a:t>With spatial autocorrelation</a:t>
            </a:r>
            <a:endParaRPr lang="en-US" sz="1600" dirty="0"/>
          </a:p>
        </p:txBody>
      </p:sp>
      <p:sp>
        <p:nvSpPr>
          <p:cNvPr id="11" name="TextBox 10"/>
          <p:cNvSpPr txBox="1"/>
          <p:nvPr/>
        </p:nvSpPr>
        <p:spPr>
          <a:xfrm>
            <a:off x="160426" y="1323473"/>
            <a:ext cx="4344736" cy="646331"/>
          </a:xfrm>
          <a:prstGeom prst="rect">
            <a:avLst/>
          </a:prstGeom>
          <a:noFill/>
        </p:spPr>
        <p:txBody>
          <a:bodyPr wrap="square" rtlCol="0">
            <a:spAutoFit/>
          </a:bodyPr>
          <a:lstStyle/>
          <a:p>
            <a:r>
              <a:rPr lang="en-US" dirty="0" smtClean="0"/>
              <a:t>Without spatial autocorrelation AIC = 	7057</a:t>
            </a:r>
          </a:p>
          <a:p>
            <a:r>
              <a:rPr lang="en-US" dirty="0" smtClean="0"/>
              <a:t>With spatial autocorrelation AIC =   	6014</a:t>
            </a:r>
            <a:endParaRPr lang="en-US" dirty="0"/>
          </a:p>
        </p:txBody>
      </p:sp>
    </p:spTree>
    <p:extLst>
      <p:ext uri="{BB962C8B-B14F-4D97-AF65-F5344CB8AC3E}">
        <p14:creationId xmlns:p14="http://schemas.microsoft.com/office/powerpoint/2010/main" val="21089543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endParaRPr lang="en-US"/>
          </a:p>
        </p:txBody>
      </p:sp>
      <p:sp>
        <p:nvSpPr>
          <p:cNvPr id="5" name="Content Placeholder 4"/>
          <p:cNvSpPr>
            <a:spLocks noGrp="1"/>
          </p:cNvSpPr>
          <p:nvPr>
            <p:ph idx="1"/>
          </p:nvPr>
        </p:nvSpPr>
        <p:spPr/>
        <p:txBody>
          <a:bodyPr/>
          <a:lstStyle/>
          <a:p>
            <a:pPr marL="0" indent="0">
              <a:buNone/>
            </a:pPr>
            <a:r>
              <a:rPr lang="en-US" b="1" dirty="0" smtClean="0"/>
              <a:t>Topics</a:t>
            </a:r>
          </a:p>
          <a:p>
            <a:r>
              <a:rPr lang="en-US" dirty="0" err="1" smtClean="0"/>
              <a:t>Geostatistical</a:t>
            </a:r>
            <a:r>
              <a:rPr lang="en-US" dirty="0" smtClean="0"/>
              <a:t> processes</a:t>
            </a:r>
          </a:p>
          <a:p>
            <a:r>
              <a:rPr lang="en-US" dirty="0" smtClean="0"/>
              <a:t>Generalized </a:t>
            </a:r>
            <a:r>
              <a:rPr lang="en-US" dirty="0"/>
              <a:t>covariance matrix for state process</a:t>
            </a:r>
          </a:p>
          <a:p>
            <a:r>
              <a:rPr lang="en-US" dirty="0" err="1" smtClean="0"/>
              <a:t>Variogram</a:t>
            </a:r>
            <a:r>
              <a:rPr lang="en-US" dirty="0" smtClean="0"/>
              <a:t> functions</a:t>
            </a:r>
            <a:endParaRPr lang="en-US" dirty="0"/>
          </a:p>
          <a:p>
            <a:r>
              <a:rPr lang="en-US" dirty="0" err="1" smtClean="0"/>
              <a:t>Stationarity</a:t>
            </a:r>
            <a:r>
              <a:rPr lang="en-US" dirty="0"/>
              <a:t>, isotropy, </a:t>
            </a:r>
            <a:r>
              <a:rPr lang="en-US" dirty="0" smtClean="0"/>
              <a:t>anisotropy</a:t>
            </a:r>
          </a:p>
          <a:p>
            <a:r>
              <a:rPr lang="en-US" dirty="0" smtClean="0"/>
              <a:t>Test of spatial independence – Moran’s I</a:t>
            </a:r>
          </a:p>
          <a:p>
            <a:r>
              <a:rPr lang="en-US" dirty="0" err="1" smtClean="0"/>
              <a:t>Geostatistical</a:t>
            </a:r>
            <a:r>
              <a:rPr lang="en-US" dirty="0" smtClean="0"/>
              <a:t> modeling</a:t>
            </a:r>
            <a:endParaRPr lang="en-US" dirty="0"/>
          </a:p>
          <a:p>
            <a:endParaRPr lang="en-US" dirty="0"/>
          </a:p>
        </p:txBody>
      </p:sp>
      <p:sp>
        <p:nvSpPr>
          <p:cNvPr id="3" name="Slide Number Placeholder 2"/>
          <p:cNvSpPr>
            <a:spLocks noGrp="1"/>
          </p:cNvSpPr>
          <p:nvPr>
            <p:ph type="sldNum" sz="quarter" idx="4294967295"/>
          </p:nvPr>
        </p:nvSpPr>
        <p:spPr>
          <a:xfrm>
            <a:off x="7010400" y="6356350"/>
            <a:ext cx="2133600" cy="365125"/>
          </a:xfrm>
        </p:spPr>
        <p:txBody>
          <a:bodyPr/>
          <a:lstStyle/>
          <a:p>
            <a:fld id="{E0FF4530-C0A9-489F-AD78-78B1E4B1E710}" type="slidenum">
              <a:rPr lang="en-US" smtClean="0"/>
              <a:pPr/>
              <a:t>9</a:t>
            </a:fld>
            <a:endParaRPr lang="en-US"/>
          </a:p>
        </p:txBody>
      </p:sp>
    </p:spTree>
    <p:extLst>
      <p:ext uri="{BB962C8B-B14F-4D97-AF65-F5344CB8AC3E}">
        <p14:creationId xmlns:p14="http://schemas.microsoft.com/office/powerpoint/2010/main" val="1760942231"/>
      </p:ext>
    </p:extLst>
  </p:cSld>
  <p:clrMapOvr>
    <a:masterClrMapping/>
  </p:clrMapOvr>
  <p:timing>
    <p:tnLst>
      <p:par>
        <p:cTn id="1" dur="indefinite" restart="never" nodeType="tmRoot"/>
      </p:par>
    </p:tn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10569</TotalTime>
  <Words>1500</Words>
  <Application>Microsoft Office PowerPoint</Application>
  <PresentationFormat>On-screen Show (4:3)</PresentationFormat>
  <Paragraphs>227</Paragraphs>
  <Slides>32</Slides>
  <Notes>13</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32</vt:i4>
      </vt:variant>
    </vt:vector>
  </HeadingPairs>
  <TitlesOfParts>
    <vt:vector size="38" baseType="lpstr">
      <vt:lpstr>Arial</vt:lpstr>
      <vt:lpstr>Calibri</vt:lpstr>
      <vt:lpstr>Cambria</vt:lpstr>
      <vt:lpstr>Wingdings</vt:lpstr>
      <vt:lpstr>1_Office Theme</vt:lpstr>
      <vt:lpstr>Equation</vt:lpstr>
      <vt:lpstr>Lecture 4:  Theory of spatial models</vt:lpstr>
      <vt:lpstr>Why deal with space?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NWFSC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Likelihoods and linear models</dc:title>
  <dc:creator>Thorson, James</dc:creator>
  <cp:lastModifiedBy>Merrill Rudd</cp:lastModifiedBy>
  <cp:revision>155</cp:revision>
  <cp:lastPrinted>2016-04-19T05:24:07Z</cp:lastPrinted>
  <dcterms:created xsi:type="dcterms:W3CDTF">2015-12-08T21:28:56Z</dcterms:created>
  <dcterms:modified xsi:type="dcterms:W3CDTF">2016-04-19T17:21:01Z</dcterms:modified>
</cp:coreProperties>
</file>

<file path=docProps/thumbnail.jpeg>
</file>